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811B24-7C4F-4FB2-9410-508D99766098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B1867-EBDE-4BD7-90A5-667748CBC61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5336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 morning everyone.</a:t>
            </a:r>
            <a:br>
              <a:rPr lang="en-US" dirty="0"/>
            </a:br>
            <a:r>
              <a:rPr lang="en-US" dirty="0"/>
              <a:t>We are presenting our final project for </a:t>
            </a:r>
            <a:r>
              <a:rPr lang="en-US" b="1" dirty="0"/>
              <a:t>COIT20258 – Software Design and Development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Our topic is the </a:t>
            </a:r>
            <a:r>
              <a:rPr lang="en-US" b="1" dirty="0"/>
              <a:t>Telehealth System</a:t>
            </a:r>
            <a:r>
              <a:rPr lang="en-US" dirty="0"/>
              <a:t>, or </a:t>
            </a:r>
            <a:r>
              <a:rPr lang="en-US" b="1" dirty="0"/>
              <a:t>THS</a:t>
            </a:r>
            <a:r>
              <a:rPr lang="en-US" dirty="0"/>
              <a:t>, developed by our team — Ketul Patel, Parth Patel, and </a:t>
            </a:r>
            <a:r>
              <a:rPr lang="en-US" dirty="0" err="1"/>
              <a:t>Thitichuda</a:t>
            </a:r>
            <a:r>
              <a:rPr lang="en-US" dirty="0"/>
              <a:t> </a:t>
            </a:r>
            <a:r>
              <a:rPr lang="en-US" dirty="0" err="1"/>
              <a:t>Uechitarporn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The system was created to digitally connect patients, doctors, and administrators through one secure platform.</a:t>
            </a:r>
            <a:br>
              <a:rPr lang="en-US" dirty="0"/>
            </a:br>
            <a:r>
              <a:rPr lang="en-US" dirty="0"/>
              <a:t>Our purpose was to design a </a:t>
            </a:r>
            <a:r>
              <a:rPr lang="en-US" b="1" dirty="0"/>
              <a:t>real-world prototype</a:t>
            </a:r>
            <a:r>
              <a:rPr lang="en-US" dirty="0"/>
              <a:t> that supports virtual consultations, online appointments, and secure data storage using </a:t>
            </a:r>
            <a:r>
              <a:rPr lang="en-US" b="1" dirty="0"/>
              <a:t>JavaFX</a:t>
            </a:r>
            <a:r>
              <a:rPr lang="en-US" dirty="0"/>
              <a:t> and </a:t>
            </a:r>
            <a:r>
              <a:rPr lang="en-US" b="1" dirty="0"/>
              <a:t>MySQL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Security was our top priority.</a:t>
            </a:r>
            <a:br>
              <a:rPr lang="en-US" dirty="0"/>
            </a:br>
            <a:r>
              <a:rPr lang="en-US" dirty="0"/>
              <a:t>We used </a:t>
            </a:r>
            <a:r>
              <a:rPr lang="en-US" b="1" dirty="0"/>
              <a:t>SHA-256</a:t>
            </a:r>
            <a:r>
              <a:rPr lang="en-US" dirty="0"/>
              <a:t> hashing with random salts, so even identical passwords have unique hash outputs.</a:t>
            </a:r>
            <a:br>
              <a:rPr lang="en-US" dirty="0"/>
            </a:br>
            <a:r>
              <a:rPr lang="en-US" dirty="0"/>
              <a:t>We applied strict </a:t>
            </a:r>
            <a:r>
              <a:rPr lang="en-US" b="1" dirty="0"/>
              <a:t>input validation</a:t>
            </a:r>
            <a:r>
              <a:rPr lang="en-US" dirty="0"/>
              <a:t>, restricted </a:t>
            </a:r>
            <a:r>
              <a:rPr lang="en-US" b="1" dirty="0"/>
              <a:t>role-based access</a:t>
            </a:r>
            <a:r>
              <a:rPr lang="en-US" dirty="0"/>
              <a:t>, and controlled </a:t>
            </a:r>
            <a:r>
              <a:rPr lang="en-US" b="1" dirty="0"/>
              <a:t>user sessions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Testing confirmed 100% success in login validation and no exposure of plaintext data.</a:t>
            </a:r>
            <a:br>
              <a:rPr lang="en-US" dirty="0"/>
            </a:br>
            <a:r>
              <a:rPr lang="en-US" dirty="0"/>
              <a:t>These measures make THS suitable for sensitive healthcare environments.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THS supports multiple users simultaneously through a </a:t>
            </a:r>
            <a:r>
              <a:rPr lang="en-US" b="1" dirty="0"/>
              <a:t>multi-threaded server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Each request runs in a separate thread to prevent interface freezing.</a:t>
            </a:r>
            <a:br>
              <a:rPr lang="en-US" dirty="0"/>
            </a:br>
            <a:r>
              <a:rPr lang="en-US" dirty="0"/>
              <a:t>In demonstration, both admin and doctor sessions worked smoothly with zero delay.</a:t>
            </a:r>
            <a:br>
              <a:rPr lang="en-US" dirty="0"/>
            </a:br>
            <a:r>
              <a:rPr lang="en-US" dirty="0"/>
              <a:t>Stress tests handled up to </a:t>
            </a:r>
            <a:r>
              <a:rPr lang="en-US" b="1" dirty="0"/>
              <a:t>10 concurrent clients</a:t>
            </a:r>
            <a:r>
              <a:rPr lang="en-US" dirty="0"/>
              <a:t> without crashes — proving the system’s stability and scalability.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executed structured testing with excellent outcomes:</a:t>
            </a:r>
          </a:p>
          <a:p>
            <a:r>
              <a:rPr lang="en-US" dirty="0"/>
              <a:t>All functional tests (login, registration, data fetch) → </a:t>
            </a:r>
            <a:r>
              <a:rPr lang="en-US" b="1" dirty="0"/>
              <a:t>Pass</a:t>
            </a:r>
            <a:r>
              <a:rPr lang="en-US" dirty="0"/>
              <a:t>.</a:t>
            </a:r>
          </a:p>
          <a:p>
            <a:r>
              <a:rPr lang="en-US" dirty="0"/>
              <a:t>All validation and error-handling tests → </a:t>
            </a:r>
            <a:r>
              <a:rPr lang="en-US" b="1" dirty="0"/>
              <a:t>Pass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Average data fetch time ≈ 1 second.</a:t>
            </a:r>
            <a:br>
              <a:rPr lang="en-US" dirty="0"/>
            </a:br>
            <a:r>
              <a:rPr lang="en-US" dirty="0"/>
              <a:t>Error alerts appeared within 1 second of incorrect inputs.</a:t>
            </a:r>
            <a:br>
              <a:rPr lang="en-US" dirty="0"/>
            </a:br>
            <a:r>
              <a:rPr lang="en-US" dirty="0"/>
              <a:t>Overall, we achieved </a:t>
            </a:r>
            <a:r>
              <a:rPr lang="en-US" b="1" dirty="0"/>
              <a:t>100 percent success rate</a:t>
            </a:r>
            <a:r>
              <a:rPr lang="en-US" dirty="0"/>
              <a:t> in eight test cases — confirming strong reliability.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Through this project we developed both technical and teamwork skills.</a:t>
            </a:r>
          </a:p>
          <a:p>
            <a:r>
              <a:rPr lang="en-US" b="1" dirty="0"/>
              <a:t>Ketul</a:t>
            </a:r>
            <a:r>
              <a:rPr lang="en-US" dirty="0"/>
              <a:t> led system design and security.</a:t>
            </a:r>
          </a:p>
          <a:p>
            <a:r>
              <a:rPr lang="en-US" b="1" dirty="0"/>
              <a:t>Parth</a:t>
            </a:r>
            <a:r>
              <a:rPr lang="en-US" dirty="0"/>
              <a:t> developed the interface and database integration.</a:t>
            </a:r>
          </a:p>
          <a:p>
            <a:r>
              <a:rPr lang="en-US" b="1" dirty="0" err="1"/>
              <a:t>Thitichuda</a:t>
            </a:r>
            <a:r>
              <a:rPr lang="en-US" dirty="0"/>
              <a:t> focused on testing and documentation.</a:t>
            </a:r>
            <a:br>
              <a:rPr lang="en-US" dirty="0"/>
            </a:br>
            <a:r>
              <a:rPr lang="en-US" dirty="0"/>
              <a:t>We learned real-world version control using GitHub, resolved JavaFX FXML and JDBC errors, and applied the MVC model effectively.</a:t>
            </a:r>
            <a:br>
              <a:rPr lang="en-US" dirty="0"/>
            </a:br>
            <a:r>
              <a:rPr lang="en-US" dirty="0"/>
              <a:t>This project transformed our theory into a working, tested software product.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slide, I will discuss the performance and concurrency evaluation results of our Telehealth System.</a:t>
            </a:r>
          </a:p>
          <a:p>
            <a:r>
              <a:rPr lang="en-US" dirty="0"/>
              <a:t>The overall performance of THS was excellent during testing. Our </a:t>
            </a:r>
            <a:r>
              <a:rPr lang="en-US" b="1" dirty="0"/>
              <a:t>average data fetch time ranged between 0.8 and 1.3 seconds</a:t>
            </a:r>
            <a:r>
              <a:rPr lang="en-US" dirty="0"/>
              <a:t>, which indicates that the system handled real-time data retrieval efficiently.</a:t>
            </a:r>
          </a:p>
          <a:p>
            <a:r>
              <a:rPr lang="en-US" dirty="0"/>
              <a:t>The application was tested for </a:t>
            </a:r>
            <a:r>
              <a:rPr lang="en-US" b="1" dirty="0"/>
              <a:t>concurrent usage</a:t>
            </a:r>
            <a:r>
              <a:rPr lang="en-US" dirty="0"/>
              <a:t>, where multiple users – such as admin and doctor – were logged in simultaneously. Even with </a:t>
            </a:r>
            <a:r>
              <a:rPr lang="en-US" b="1" dirty="0"/>
              <a:t>two to three concurrent users during the demo</a:t>
            </a:r>
            <a:r>
              <a:rPr lang="en-US" dirty="0"/>
              <a:t> and up to </a:t>
            </a:r>
            <a:r>
              <a:rPr lang="en-US" b="1" dirty="0"/>
              <a:t>ten users during stress testing</a:t>
            </a:r>
            <a:r>
              <a:rPr lang="en-US" dirty="0"/>
              <a:t>, there was </a:t>
            </a:r>
            <a:r>
              <a:rPr lang="en-US" b="1" dirty="0"/>
              <a:t>no crash or noticeable delay</a:t>
            </a:r>
            <a:r>
              <a:rPr lang="en-US" dirty="0"/>
              <a:t> in system response.</a:t>
            </a:r>
          </a:p>
          <a:p>
            <a:r>
              <a:rPr lang="en-US" dirty="0"/>
              <a:t>Error alerts and validation messages appeared </a:t>
            </a:r>
            <a:r>
              <a:rPr lang="en-US" b="1" dirty="0"/>
              <a:t>within one second</a:t>
            </a:r>
            <a:r>
              <a:rPr lang="en-US" dirty="0"/>
              <a:t>, confirming that the user interface remained responsive at all times.</a:t>
            </a:r>
          </a:p>
          <a:p>
            <a:r>
              <a:rPr lang="en-US" dirty="0"/>
              <a:t>These results demonstrate that THS is </a:t>
            </a:r>
            <a:r>
              <a:rPr lang="en-US" b="1" dirty="0"/>
              <a:t>scalable, stable, and reliable</a:t>
            </a:r>
            <a:r>
              <a:rPr lang="en-US" dirty="0"/>
              <a:t> even under simultaneous operations, which is critical for healthcare systems where multiple staff and patients may access data at the same time.</a:t>
            </a:r>
          </a:p>
          <a:p>
            <a:r>
              <a:rPr lang="en-US" dirty="0"/>
              <a:t>Hence, we can conclude that our system meets both </a:t>
            </a:r>
            <a:r>
              <a:rPr lang="en-US" b="1" dirty="0"/>
              <a:t>performance efficiency</a:t>
            </a:r>
            <a:r>
              <a:rPr lang="en-US" dirty="0"/>
              <a:t> and </a:t>
            </a:r>
            <a:r>
              <a:rPr lang="en-US" b="1" dirty="0"/>
              <a:t>concurrency reliability</a:t>
            </a:r>
            <a:r>
              <a:rPr lang="en-US" dirty="0"/>
              <a:t> goals successfully.”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“This slide focuses on the reflection and learning outcomes from our project journey.</a:t>
            </a:r>
          </a:p>
          <a:p>
            <a:r>
              <a:rPr lang="en-US" dirty="0"/>
              <a:t>As a team, we not only built a working software prototype but also strengthened our technical and collaboration skills.</a:t>
            </a:r>
          </a:p>
          <a:p>
            <a:r>
              <a:rPr lang="en-US" b="1" dirty="0"/>
              <a:t>Ketul</a:t>
            </a:r>
            <a:r>
              <a:rPr lang="en-US" dirty="0"/>
              <a:t> was responsible for the </a:t>
            </a:r>
            <a:r>
              <a:rPr lang="en-US" b="1" dirty="0"/>
              <a:t>system architecture and security implementation</a:t>
            </a:r>
            <a:r>
              <a:rPr lang="en-US" dirty="0"/>
              <a:t>, focusing on encryption, data validation, and application structure.</a:t>
            </a:r>
            <a:br>
              <a:rPr lang="en-US" dirty="0"/>
            </a:br>
            <a:r>
              <a:rPr lang="en-US" b="1" dirty="0"/>
              <a:t>Parth</a:t>
            </a:r>
            <a:r>
              <a:rPr lang="en-US" dirty="0"/>
              <a:t> handled </a:t>
            </a:r>
            <a:r>
              <a:rPr lang="en-US" b="1" dirty="0"/>
              <a:t>database integration and user interface design</a:t>
            </a:r>
            <a:r>
              <a:rPr lang="en-US" dirty="0"/>
              <a:t>, linking the JavaFX front end with the MySQL backend and ensuring usability.</a:t>
            </a:r>
            <a:br>
              <a:rPr lang="en-US" dirty="0"/>
            </a:br>
            <a:r>
              <a:rPr lang="en-US" b="1" dirty="0" err="1"/>
              <a:t>Thitichuda</a:t>
            </a:r>
            <a:r>
              <a:rPr lang="en-US" dirty="0"/>
              <a:t> led the </a:t>
            </a:r>
            <a:r>
              <a:rPr lang="en-US" b="1" dirty="0"/>
              <a:t>testing and documentation</a:t>
            </a:r>
            <a:r>
              <a:rPr lang="en-US" dirty="0"/>
              <a:t>, preparing detailed test cases and final reports.</a:t>
            </a:r>
          </a:p>
          <a:p>
            <a:r>
              <a:rPr lang="en-US" dirty="0"/>
              <a:t>We used </a:t>
            </a:r>
            <a:r>
              <a:rPr lang="en-US" b="1" dirty="0"/>
              <a:t>GitHub</a:t>
            </a:r>
            <a:r>
              <a:rPr lang="en-US" dirty="0"/>
              <a:t> for version control, which helped us manage changes effectively and work collaboratively.</a:t>
            </a:r>
          </a:p>
          <a:p>
            <a:r>
              <a:rPr lang="en-US" dirty="0"/>
              <a:t>Through this process, we learned how to debug </a:t>
            </a:r>
            <a:r>
              <a:rPr lang="en-US" b="1" dirty="0"/>
              <a:t>FXML</a:t>
            </a:r>
            <a:r>
              <a:rPr lang="en-US" dirty="0"/>
              <a:t> and </a:t>
            </a:r>
            <a:r>
              <a:rPr lang="en-US" b="1" dirty="0"/>
              <a:t>JDBC</a:t>
            </a:r>
            <a:r>
              <a:rPr lang="en-US" dirty="0"/>
              <a:t> issues, apply the </a:t>
            </a:r>
            <a:r>
              <a:rPr lang="en-US" b="1" dirty="0"/>
              <a:t>Model–View–Controller (MVC)</a:t>
            </a:r>
            <a:r>
              <a:rPr lang="en-US" dirty="0"/>
              <a:t> design pattern effectively, and ensure data consistency through SQL optimization.</a:t>
            </a:r>
          </a:p>
          <a:p>
            <a:r>
              <a:rPr lang="en-US" dirty="0"/>
              <a:t>This project was a strong learning experience — transforming our theoretical understanding of software design into a </a:t>
            </a:r>
            <a:r>
              <a:rPr lang="en-US" b="1" dirty="0"/>
              <a:t>real, functioning telehealth application</a:t>
            </a:r>
            <a:r>
              <a:rPr lang="en-US" dirty="0"/>
              <a:t> that could be used by clinics in the future.</a:t>
            </a:r>
          </a:p>
          <a:p>
            <a:r>
              <a:rPr lang="en-US" dirty="0"/>
              <a:t>It also helped us develop teamwork, time management, and problem-solving skills which are vital in professional software development.”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“To conclude, the </a:t>
            </a:r>
            <a:r>
              <a:rPr lang="en-US" b="1" dirty="0"/>
              <a:t>Telehealth System</a:t>
            </a:r>
            <a:r>
              <a:rPr lang="en-US" dirty="0"/>
              <a:t> achieved all its core objectives successfully.</a:t>
            </a:r>
            <a:br>
              <a:rPr lang="en-US" dirty="0"/>
            </a:br>
            <a:r>
              <a:rPr lang="en-US" dirty="0"/>
              <a:t>It provides a </a:t>
            </a:r>
            <a:r>
              <a:rPr lang="en-US" b="1" dirty="0"/>
              <a:t>secure, user-friendly, and efficient digital platform</a:t>
            </a:r>
            <a:r>
              <a:rPr lang="en-US" dirty="0"/>
              <a:t> that connects patients, doctors, and administrators in real time.</a:t>
            </a:r>
            <a:br>
              <a:rPr lang="en-US" dirty="0"/>
            </a:br>
            <a:r>
              <a:rPr lang="en-US" dirty="0"/>
              <a:t>The use of </a:t>
            </a:r>
            <a:r>
              <a:rPr lang="en-US" b="1" dirty="0"/>
              <a:t>JavaFX</a:t>
            </a:r>
            <a:r>
              <a:rPr lang="en-US" dirty="0"/>
              <a:t> for the interface and </a:t>
            </a:r>
            <a:r>
              <a:rPr lang="en-US" b="1" dirty="0"/>
              <a:t>MySQL</a:t>
            </a:r>
            <a:r>
              <a:rPr lang="en-US" dirty="0"/>
              <a:t> for the database proved effective for developing a lightweight yet powerful application.</a:t>
            </a:r>
          </a:p>
          <a:p>
            <a:r>
              <a:rPr lang="en-US" dirty="0"/>
              <a:t>Our project demonstrates that even small-scale software solutions can make a major contribution to </a:t>
            </a:r>
            <a:r>
              <a:rPr lang="en-US" b="1" dirty="0"/>
              <a:t>digital healthcare accessibility</a:t>
            </a:r>
            <a:r>
              <a:rPr lang="en-US" dirty="0"/>
              <a:t>, especially for rural or remote users.</a:t>
            </a:r>
          </a:p>
          <a:p>
            <a:r>
              <a:rPr lang="en-US" dirty="0"/>
              <a:t>We also identified key areas for </a:t>
            </a:r>
            <a:r>
              <a:rPr lang="en-US" b="1" dirty="0"/>
              <a:t>future enhancement</a:t>
            </a:r>
            <a:r>
              <a:rPr lang="en-US" dirty="0"/>
              <a:t>, such as:</a:t>
            </a:r>
          </a:p>
          <a:p>
            <a:r>
              <a:rPr lang="en-US" dirty="0"/>
              <a:t>Adding a </a:t>
            </a:r>
            <a:r>
              <a:rPr lang="en-US" b="1" dirty="0"/>
              <a:t>doctor approval system</a:t>
            </a:r>
            <a:r>
              <a:rPr lang="en-US" dirty="0"/>
              <a:t> for appointments.</a:t>
            </a:r>
          </a:p>
          <a:p>
            <a:r>
              <a:rPr lang="en-US" dirty="0"/>
              <a:t>Integrating </a:t>
            </a:r>
            <a:r>
              <a:rPr lang="en-US" b="1" dirty="0"/>
              <a:t>email notifications</a:t>
            </a:r>
            <a:r>
              <a:rPr lang="en-US" dirty="0"/>
              <a:t> using Java Mail API.</a:t>
            </a:r>
          </a:p>
          <a:p>
            <a:r>
              <a:rPr lang="en-US" dirty="0"/>
              <a:t>Expanding the system to a </a:t>
            </a:r>
            <a:r>
              <a:rPr lang="en-US" b="1" dirty="0"/>
              <a:t>web-based version</a:t>
            </a:r>
            <a:r>
              <a:rPr lang="en-US" dirty="0"/>
              <a:t> using </a:t>
            </a:r>
            <a:r>
              <a:rPr lang="en-US" b="1" dirty="0"/>
              <a:t>Spring Boot or Flask</a:t>
            </a:r>
            <a:r>
              <a:rPr lang="en-US" dirty="0"/>
              <a:t> for multi-user access via browsers.</a:t>
            </a:r>
          </a:p>
          <a:p>
            <a:r>
              <a:rPr lang="en-US" dirty="0"/>
              <a:t>We are very satisfied with our final outcome and believe it aligns strongly with modern healthcare needs.</a:t>
            </a:r>
          </a:p>
          <a:p>
            <a:r>
              <a:rPr lang="en-US" dirty="0"/>
              <a:t>Finally, we would like to thank our lecturer and mentors for their consistent support and feedback throughout the project.</a:t>
            </a:r>
          </a:p>
          <a:p>
            <a:r>
              <a:rPr lang="en-US"/>
              <a:t>Thank you all for your attention and interest in our presentation.”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THS acts as a </a:t>
            </a:r>
            <a:r>
              <a:rPr lang="en-US" b="1" dirty="0"/>
              <a:t>digital bridge</a:t>
            </a:r>
            <a:r>
              <a:rPr lang="en-US" dirty="0"/>
              <a:t> for healthcare services.</a:t>
            </a:r>
            <a:br>
              <a:rPr lang="en-US" dirty="0"/>
            </a:br>
            <a:r>
              <a:rPr lang="en-US" dirty="0"/>
              <a:t>It helps users communicate and share medical data instantly and safely.</a:t>
            </a:r>
            <a:br>
              <a:rPr lang="en-US" dirty="0"/>
            </a:br>
            <a:r>
              <a:rPr lang="en-US" dirty="0"/>
              <a:t>The main objectives were:</a:t>
            </a:r>
          </a:p>
          <a:p>
            <a:r>
              <a:rPr lang="en-US" dirty="0"/>
              <a:t>To build a secure, role-based login system.</a:t>
            </a:r>
          </a:p>
          <a:p>
            <a:r>
              <a:rPr lang="en-US" dirty="0"/>
              <a:t>To manage medical records and appointments digitally.</a:t>
            </a:r>
          </a:p>
          <a:p>
            <a:r>
              <a:rPr lang="en-US" dirty="0"/>
              <a:t>To ensure fast, real-time database interaction.</a:t>
            </a:r>
            <a:br>
              <a:rPr lang="en-US" dirty="0"/>
            </a:br>
            <a:r>
              <a:rPr lang="en-US" dirty="0"/>
              <a:t>The outcome is a lightweight, interactive desktop application demonstrating how technology can improve healthcare accessibility.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research identified several issues in current healthcare processes:</a:t>
            </a:r>
          </a:p>
          <a:p>
            <a:r>
              <a:rPr lang="en-US" dirty="0"/>
              <a:t>Rural patients have </a:t>
            </a:r>
            <a:r>
              <a:rPr lang="en-US" b="1" dirty="0"/>
              <a:t>limited access</a:t>
            </a:r>
            <a:r>
              <a:rPr lang="en-US" dirty="0"/>
              <a:t> to doctors.</a:t>
            </a:r>
          </a:p>
          <a:p>
            <a:r>
              <a:rPr lang="en-US" dirty="0"/>
              <a:t>Clinics still use </a:t>
            </a:r>
            <a:r>
              <a:rPr lang="en-US" b="1" dirty="0"/>
              <a:t>manual records</a:t>
            </a:r>
            <a:r>
              <a:rPr lang="en-US" dirty="0"/>
              <a:t>, which are error-prone.</a:t>
            </a:r>
          </a:p>
          <a:p>
            <a:r>
              <a:rPr lang="en-US" b="1" dirty="0"/>
              <a:t>Security gaps</a:t>
            </a:r>
            <a:r>
              <a:rPr lang="en-US" dirty="0"/>
              <a:t> expose personal health data.</a:t>
            </a:r>
            <a:br>
              <a:rPr lang="en-US" dirty="0"/>
            </a:br>
            <a:r>
              <a:rPr lang="en-US" dirty="0"/>
              <a:t>THS solves these by enabling </a:t>
            </a:r>
            <a:r>
              <a:rPr lang="en-US" b="1" dirty="0"/>
              <a:t>virtual consultations</a:t>
            </a:r>
            <a:r>
              <a:rPr lang="en-US" dirty="0"/>
              <a:t>, replacing paper files with </a:t>
            </a:r>
            <a:r>
              <a:rPr lang="en-US" b="1" dirty="0"/>
              <a:t>digital databases</a:t>
            </a:r>
            <a:r>
              <a:rPr lang="en-US" dirty="0"/>
              <a:t>, and implementing </a:t>
            </a:r>
            <a:r>
              <a:rPr lang="en-US" b="1" dirty="0"/>
              <a:t>SHA-256 encryption</a:t>
            </a:r>
            <a:r>
              <a:rPr lang="en-US" dirty="0"/>
              <a:t> for secure login.</a:t>
            </a:r>
            <a:br>
              <a:rPr lang="en-US" dirty="0"/>
            </a:br>
            <a:r>
              <a:rPr lang="en-US" dirty="0"/>
              <a:t>Our ultimate goal was to design a reliable and efficient system that supports both patients and practitioners.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system provides three main user modules:</a:t>
            </a:r>
          </a:p>
          <a:p>
            <a:r>
              <a:rPr lang="en-US" b="1" dirty="0"/>
              <a:t>Patient Module:</a:t>
            </a:r>
            <a:r>
              <a:rPr lang="en-US" dirty="0"/>
              <a:t> register, log in, book appointments, and view prescriptions.</a:t>
            </a:r>
          </a:p>
          <a:p>
            <a:r>
              <a:rPr lang="en-US" b="1" dirty="0"/>
              <a:t>Doctor Module:</a:t>
            </a:r>
            <a:r>
              <a:rPr lang="en-US" dirty="0"/>
              <a:t> view patient cases and update treatment details.</a:t>
            </a:r>
          </a:p>
          <a:p>
            <a:r>
              <a:rPr lang="en-US" b="1" dirty="0"/>
              <a:t>Admin Module:</a:t>
            </a:r>
            <a:r>
              <a:rPr lang="en-US" dirty="0"/>
              <a:t> manage users and monitor analytics.</a:t>
            </a:r>
          </a:p>
          <a:p>
            <a:r>
              <a:rPr lang="en-US" dirty="0"/>
              <a:t>All actions update in real time through the </a:t>
            </a:r>
            <a:r>
              <a:rPr lang="en-US" b="1" dirty="0"/>
              <a:t>MySQL</a:t>
            </a:r>
            <a:r>
              <a:rPr lang="en-US" dirty="0"/>
              <a:t> database.</a:t>
            </a:r>
            <a:br>
              <a:rPr lang="en-US" dirty="0"/>
            </a:br>
            <a:r>
              <a:rPr lang="en-US" dirty="0"/>
              <a:t>During testing, the database stored over 100 records with an average response time of just 1.2 seconds.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also met key non-functional goals:</a:t>
            </a:r>
          </a:p>
          <a:p>
            <a:r>
              <a:rPr lang="en-US" b="1" dirty="0"/>
              <a:t>Security:</a:t>
            </a:r>
            <a:r>
              <a:rPr lang="en-US" dirty="0"/>
              <a:t> passwords hashed with salted SHA-256.</a:t>
            </a:r>
          </a:p>
          <a:p>
            <a:r>
              <a:rPr lang="en-US" b="1" dirty="0"/>
              <a:t>Usability:</a:t>
            </a:r>
            <a:r>
              <a:rPr lang="en-US" dirty="0"/>
              <a:t> a clean JavaFX interface built via Scene Builder.</a:t>
            </a:r>
          </a:p>
          <a:p>
            <a:r>
              <a:rPr lang="en-US" b="1" dirty="0"/>
              <a:t>Performance:</a:t>
            </a:r>
            <a:r>
              <a:rPr lang="en-US" dirty="0"/>
              <a:t> optimized queries for 1–2 second responses.</a:t>
            </a:r>
          </a:p>
          <a:p>
            <a:r>
              <a:rPr lang="en-US" b="1" dirty="0"/>
              <a:t>Reliability:</a:t>
            </a:r>
            <a:r>
              <a:rPr lang="en-US" dirty="0"/>
              <a:t> duplicate-entry checks and input validation.</a:t>
            </a:r>
          </a:p>
          <a:p>
            <a:r>
              <a:rPr lang="en-US" b="1" dirty="0"/>
              <a:t>Scalability:</a:t>
            </a:r>
            <a:r>
              <a:rPr lang="en-US" dirty="0"/>
              <a:t> modular design to support future mobile or web extensions.</a:t>
            </a:r>
          </a:p>
          <a:p>
            <a:r>
              <a:rPr lang="en-US" dirty="0"/>
              <a:t>This combination makes THS both </a:t>
            </a:r>
            <a:r>
              <a:rPr lang="en-US" b="1" dirty="0"/>
              <a:t>practical and future-ready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used the </a:t>
            </a:r>
            <a:r>
              <a:rPr lang="en-US" b="1" dirty="0"/>
              <a:t>Model–View–Controller</a:t>
            </a:r>
            <a:r>
              <a:rPr lang="en-US" dirty="0"/>
              <a:t> architecture.</a:t>
            </a:r>
            <a:br>
              <a:rPr lang="en-US" dirty="0"/>
            </a:br>
            <a:r>
              <a:rPr lang="en-US" dirty="0"/>
              <a:t>The </a:t>
            </a:r>
            <a:r>
              <a:rPr lang="en-US" b="1" dirty="0"/>
              <a:t>Model</a:t>
            </a:r>
            <a:r>
              <a:rPr lang="en-US" dirty="0"/>
              <a:t> layer defines entities like patients and appointments.</a:t>
            </a:r>
            <a:br>
              <a:rPr lang="en-US" dirty="0"/>
            </a:br>
            <a:r>
              <a:rPr lang="en-US" dirty="0"/>
              <a:t>The </a:t>
            </a:r>
            <a:r>
              <a:rPr lang="en-US" b="1" dirty="0"/>
              <a:t>View</a:t>
            </a:r>
            <a:r>
              <a:rPr lang="en-US" dirty="0"/>
              <a:t> uses FXML files for the user interface.</a:t>
            </a:r>
            <a:br>
              <a:rPr lang="en-US" dirty="0"/>
            </a:br>
            <a:r>
              <a:rPr lang="en-US" dirty="0"/>
              <a:t>The </a:t>
            </a:r>
            <a:r>
              <a:rPr lang="en-US" b="1" dirty="0"/>
              <a:t>Controller</a:t>
            </a:r>
            <a:r>
              <a:rPr lang="en-US" dirty="0"/>
              <a:t> connects both — for example, when an admin adds a doctor, the controller updates the database and refreshes the view.</a:t>
            </a:r>
            <a:br>
              <a:rPr lang="en-US" dirty="0"/>
            </a:br>
            <a:r>
              <a:rPr lang="en-US" dirty="0"/>
              <a:t>This separation improved maintainability, debugging, and teamwork.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Our technology environment included:</a:t>
            </a:r>
          </a:p>
          <a:p>
            <a:r>
              <a:rPr lang="en-AU" dirty="0"/>
              <a:t>Java 21 and JavaFX 24</a:t>
            </a:r>
          </a:p>
          <a:p>
            <a:r>
              <a:rPr lang="en-AU" dirty="0"/>
              <a:t>MySQL 8.0 database</a:t>
            </a:r>
          </a:p>
          <a:p>
            <a:r>
              <a:rPr lang="en-AU" dirty="0"/>
              <a:t>NetBeans IDE and Scene Builder</a:t>
            </a:r>
          </a:p>
          <a:p>
            <a:r>
              <a:rPr lang="en-AU" dirty="0"/>
              <a:t>JDBC for connectivity and GitHub for version control</a:t>
            </a:r>
            <a:br>
              <a:rPr lang="en-AU" dirty="0"/>
            </a:br>
            <a:r>
              <a:rPr lang="en-AU" dirty="0"/>
              <a:t>We also implemented a </a:t>
            </a:r>
            <a:r>
              <a:rPr lang="en-AU" b="1" dirty="0" err="1"/>
              <a:t>SecurityUtil</a:t>
            </a:r>
            <a:r>
              <a:rPr lang="en-AU" dirty="0"/>
              <a:t> class for hashing and a </a:t>
            </a:r>
            <a:r>
              <a:rPr lang="en-AU" b="1" dirty="0" err="1"/>
              <a:t>ServiceLocator</a:t>
            </a:r>
            <a:r>
              <a:rPr lang="en-AU" dirty="0"/>
              <a:t> for dependency management — both ensuring cleaner, reusable code.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database contained six key tables —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user_accounts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patients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specialists</a:t>
            </a:r>
            <a:r>
              <a:rPr lang="en-US" dirty="0"/>
              <a:t>,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appointments</a:t>
            </a:r>
            <a:r>
              <a:rPr lang="en-US" dirty="0"/>
              <a:t>, and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prescriptions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The relationships followed a one-to-many structure:</a:t>
            </a:r>
            <a:br>
              <a:rPr lang="en-US" dirty="0"/>
            </a:br>
            <a:r>
              <a:rPr lang="en-US" dirty="0"/>
              <a:t>one patient → many appointments, one doctor → many appointments.</a:t>
            </a:r>
            <a:br>
              <a:rPr lang="en-US" dirty="0"/>
            </a:br>
            <a:r>
              <a:rPr lang="en-US" dirty="0"/>
              <a:t>Normalization reduced redundancy, ensuring </a:t>
            </a:r>
            <a:r>
              <a:rPr lang="en-US" b="1" dirty="0"/>
              <a:t>fast queries and consistent data integrity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The structure supports instant joins for appointment and prescription histories.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Key implemented functions include:</a:t>
            </a:r>
          </a:p>
          <a:p>
            <a:r>
              <a:rPr lang="en-US" b="1" dirty="0"/>
              <a:t>Secure Login</a:t>
            </a:r>
            <a:r>
              <a:rPr lang="en-US" dirty="0"/>
              <a:t> – validates credentials and redirects by role.</a:t>
            </a:r>
          </a:p>
          <a:p>
            <a:r>
              <a:rPr lang="en-US" b="1" dirty="0"/>
              <a:t>Registration Form</a:t>
            </a:r>
            <a:r>
              <a:rPr lang="en-US" dirty="0"/>
              <a:t> – adds patients with unique IDs.</a:t>
            </a:r>
          </a:p>
          <a:p>
            <a:r>
              <a:rPr lang="en-US" b="1" dirty="0"/>
              <a:t>Add Doctor (Admin)</a:t>
            </a:r>
            <a:r>
              <a:rPr lang="en-US" dirty="0"/>
              <a:t> – creates specialist records.</a:t>
            </a:r>
          </a:p>
          <a:p>
            <a:r>
              <a:rPr lang="en-US" b="1" dirty="0"/>
              <a:t>Patient History View</a:t>
            </a:r>
            <a:r>
              <a:rPr lang="en-US" dirty="0"/>
              <a:t> – retrieves past consultations using SQL joins.</a:t>
            </a:r>
          </a:p>
          <a:p>
            <a:r>
              <a:rPr lang="en-US" b="1" dirty="0"/>
              <a:t>Admin Dashboard</a:t>
            </a:r>
            <a:r>
              <a:rPr lang="en-US" dirty="0"/>
              <a:t> – shows live system analytics.</a:t>
            </a:r>
            <a:br>
              <a:rPr lang="en-US" dirty="0"/>
            </a:br>
            <a:r>
              <a:rPr lang="en-US" dirty="0"/>
              <a:t>All modules were fully functional and passed internal testing.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72D22-04F1-D33B-393F-F9315D9E8E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8581D1-43AF-2C80-EE43-2C71802097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2C4F4-FC9F-8954-6B24-1B20F1492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5E686-3531-13BA-9369-35B2DA7D1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90090-4256-FD1F-4953-D97AFD47E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1116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2BE4B-7414-1D5D-83C9-6DFFE408F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44A8AB-C80F-B79C-6F3D-FB3FEC1D4D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52981-1143-128E-0F84-FD757B725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493A4E-EB2D-8C64-2E3D-59E283A6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D35B6-D4BB-6155-1BD2-B200E1524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15790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990B1D-9BD6-9D4F-47B2-D6CB3DE93A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2E5AEA-3888-D57B-385C-6CD21BC26F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E843D1-9C2E-2561-80B4-5DA0D2046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0EA57-2585-47AD-BB1C-4BD3D3BDE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18F77-7BD7-D219-4ACB-20C990A5A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26002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AU" sz="1500"/>
          </a:p>
        </p:txBody>
      </p:sp>
    </p:spTree>
    <p:extLst>
      <p:ext uri="{BB962C8B-B14F-4D97-AF65-F5344CB8AC3E}">
        <p14:creationId xmlns:p14="http://schemas.microsoft.com/office/powerpoint/2010/main" val="3683238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21571812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33310969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28537087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1454876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22360086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10035902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2019784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D5236-736F-4162-2406-9A26E904A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1D09E-A73A-2486-D667-4A29FF5CC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5D268-9754-31C5-6499-068FB438F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C89925-DDF5-A9AE-7C10-F1CAB4463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C5C28-44BC-DCA6-F438-64645952D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559552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36904125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38527677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33646810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1371330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74577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11278140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405927617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</p:spTree>
    <p:extLst>
      <p:ext uri="{BB962C8B-B14F-4D97-AF65-F5344CB8AC3E}">
        <p14:creationId xmlns:p14="http://schemas.microsoft.com/office/powerpoint/2010/main" val="102932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CBF1F-C2A9-8A3B-6A09-1F1099544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C197F-F0C3-26F8-B9C6-893421192E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41EB8-0B28-B0BB-A5E7-EAECFF25A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3F986A-F4C0-B20A-29D0-0841E1991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85DF34-6735-A0FC-4448-00273824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8480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A1CD2-105E-1C40-EA95-B9F5308CA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C52F5-6773-C408-54FB-91FEDA687B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598D9-5CF9-6DBF-9E50-3098B3D848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EEC000-5B72-1254-5F76-81CAEB17C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EFB696-9319-0988-9910-6A6FDEE2E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B28027-453C-3EFD-698B-CD83E1BAD3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287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A44FB-47BD-3E58-B084-CCEF61F10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F3D592-AC17-F1C9-4F55-4EECD94CE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56646D-489E-831F-02AF-1866DF9279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862E7C-0BC8-CCB7-920B-E5DA877586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F35390-E221-0F53-750E-334BDEE42A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45E783-10F3-6336-E522-A05B0B528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2C0214-98D7-FD0A-136E-6D76FA693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3B1852-ACCB-0010-C939-307993FE2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61925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93E37-6BCA-CBBF-55C8-F65ABF462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C76888-F0D4-009F-2E67-486918946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027A84-71D2-519A-B045-1EE58EF8D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A668D-EE92-2EC2-725D-5473C1871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0088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D3625B-D048-7935-99CA-471B3D03E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321C67-90F7-95E9-4510-1B67FEC80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DAF448-FCB1-83DC-4505-9BC156525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721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229CF-83D1-05C0-8424-9408A1EF7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5D1CD-A71C-9CF7-2B95-F705442A44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14AD3-16B5-E6B5-4464-7445EE85E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C6AE06-916D-096F-834A-AAE526E3C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7E30E9-58B6-7BF9-412D-9FA574D08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B6FBC8-FE0F-2B9F-2809-2B0F86229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8237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A349-F8BB-9042-F504-DD7269CA7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BF8CF9-EFDB-5871-7275-4A04293F0D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EAC807-55DA-67BD-A8D4-E2341B8372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5E7FD4-90DA-BCCD-AF35-0FA5FC1E0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C8577-8177-1CF4-5EC9-1FA779DF8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90B0C3-9BB9-568F-0D22-4CE9FA801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3437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AE01AB-EEDD-6D6D-B90D-27E79CAB3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1CB43-9B89-745C-62A1-97CC66593B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C6AC8-6F39-9CE6-E12E-B44ED75BBB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A84F44F-7B37-4997-9D78-A44489F4CE37}" type="datetimeFigureOut">
              <a:rPr lang="en-AU" smtClean="0"/>
              <a:t>15/10/2025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B9441-846E-F0A3-BC82-99363F90D0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5566C5-F23A-DDA6-62DB-4C9694F75C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39CF11-B467-4CAB-AB86-F1900B64563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8192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384499"/>
            <a:ext cx="10869018" cy="1046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🩺</a:t>
            </a: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 Telehealth System (THS) – Final Project Presentation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661492" y="2761357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Team Members:</a:t>
            </a:r>
            <a:endParaRPr lang="en-US" sz="1292" dirty="0"/>
          </a:p>
        </p:txBody>
      </p:sp>
      <p:sp>
        <p:nvSpPr>
          <p:cNvPr id="4" name="Text 2"/>
          <p:cNvSpPr/>
          <p:nvPr/>
        </p:nvSpPr>
        <p:spPr>
          <a:xfrm>
            <a:off x="661492" y="3212008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Patel Ketul Pareshbhai (12262547)</a:t>
            </a:r>
            <a:endParaRPr lang="en-US" sz="1292" dirty="0"/>
          </a:p>
        </p:txBody>
      </p:sp>
      <p:sp>
        <p:nvSpPr>
          <p:cNvPr id="5" name="Text 3"/>
          <p:cNvSpPr/>
          <p:nvPr/>
        </p:nvSpPr>
        <p:spPr>
          <a:xfrm>
            <a:off x="661492" y="3534469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Parth Lalajibhai Patel (12281818)</a:t>
            </a:r>
            <a:endParaRPr lang="en-US" sz="1292" dirty="0"/>
          </a:p>
        </p:txBody>
      </p:sp>
      <p:sp>
        <p:nvSpPr>
          <p:cNvPr id="6" name="Text 4"/>
          <p:cNvSpPr/>
          <p:nvPr/>
        </p:nvSpPr>
        <p:spPr>
          <a:xfrm>
            <a:off x="661492" y="3856931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Thitichuda Uechitarporn (12270885)</a:t>
            </a:r>
            <a:endParaRPr lang="en-US" sz="1292" dirty="0"/>
          </a:p>
        </p:txBody>
      </p:sp>
      <p:sp>
        <p:nvSpPr>
          <p:cNvPr id="7" name="Text 5"/>
          <p:cNvSpPr/>
          <p:nvPr/>
        </p:nvSpPr>
        <p:spPr>
          <a:xfrm>
            <a:off x="661492" y="4307582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Unit: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COIT20258 – Software Design and Development</a:t>
            </a:r>
            <a:endParaRPr lang="en-US" sz="1292" dirty="0"/>
          </a:p>
        </p:txBody>
      </p:sp>
      <p:sp>
        <p:nvSpPr>
          <p:cNvPr id="8" name="Text 6"/>
          <p:cNvSpPr/>
          <p:nvPr/>
        </p:nvSpPr>
        <p:spPr>
          <a:xfrm>
            <a:off x="661492" y="4758233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Institution: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Central Queensland University</a:t>
            </a:r>
            <a:endParaRPr lang="en-US" sz="1292" dirty="0"/>
          </a:p>
        </p:txBody>
      </p:sp>
      <p:sp>
        <p:nvSpPr>
          <p:cNvPr id="9" name="Text 7"/>
          <p:cNvSpPr/>
          <p:nvPr/>
        </p:nvSpPr>
        <p:spPr>
          <a:xfrm>
            <a:off x="661492" y="5208885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Semester: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T3 2025</a:t>
            </a:r>
            <a:endParaRPr lang="en-US" sz="1292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67597" y="343992"/>
            <a:ext cx="4753372" cy="387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42"/>
              </a:lnSpc>
            </a:pPr>
            <a:r>
              <a:rPr lang="en-US" sz="2417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Security and Privacy Measures</a:t>
            </a:r>
            <a:endParaRPr lang="en-US" sz="2417" dirty="0"/>
          </a:p>
        </p:txBody>
      </p:sp>
      <p:sp>
        <p:nvSpPr>
          <p:cNvPr id="4" name="Shape 1"/>
          <p:cNvSpPr/>
          <p:nvPr/>
        </p:nvSpPr>
        <p:spPr>
          <a:xfrm>
            <a:off x="5067598" y="916980"/>
            <a:ext cx="6628805" cy="1221978"/>
          </a:xfrm>
          <a:prstGeom prst="roundRect">
            <a:avLst>
              <a:gd name="adj" fmla="val 9126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7773" y="1047155"/>
            <a:ext cx="371673" cy="371673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9969" y="1128416"/>
            <a:ext cx="167183" cy="209054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197773" y="1542654"/>
            <a:ext cx="1548904" cy="193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1208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Password Hashing</a:t>
            </a:r>
            <a:endParaRPr lang="en-US" sz="1208" dirty="0"/>
          </a:p>
        </p:txBody>
      </p:sp>
      <p:sp>
        <p:nvSpPr>
          <p:cNvPr id="8" name="Text 3"/>
          <p:cNvSpPr/>
          <p:nvPr/>
        </p:nvSpPr>
        <p:spPr>
          <a:xfrm>
            <a:off x="5197773" y="1810545"/>
            <a:ext cx="6368455" cy="198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42"/>
              </a:lnSpc>
            </a:pPr>
            <a:r>
              <a:rPr lang="en-US" sz="958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SHA-256 with random salt per user.</a:t>
            </a:r>
            <a:endParaRPr lang="en-US" sz="958" dirty="0"/>
          </a:p>
        </p:txBody>
      </p:sp>
      <p:sp>
        <p:nvSpPr>
          <p:cNvPr id="9" name="Shape 4"/>
          <p:cNvSpPr/>
          <p:nvPr/>
        </p:nvSpPr>
        <p:spPr>
          <a:xfrm>
            <a:off x="5067598" y="2262783"/>
            <a:ext cx="6628805" cy="1221978"/>
          </a:xfrm>
          <a:prstGeom prst="roundRect">
            <a:avLst>
              <a:gd name="adj" fmla="val 9126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7773" y="2392958"/>
            <a:ext cx="371673" cy="371673"/>
          </a:xfrm>
          <a:prstGeom prst="rect">
            <a:avLst/>
          </a:prstGeom>
        </p:spPr>
      </p:pic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9969" y="2474219"/>
            <a:ext cx="167183" cy="209054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5197773" y="2888457"/>
            <a:ext cx="1548904" cy="193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1208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Input Validation</a:t>
            </a:r>
            <a:endParaRPr lang="en-US" sz="1208" dirty="0"/>
          </a:p>
        </p:txBody>
      </p:sp>
      <p:sp>
        <p:nvSpPr>
          <p:cNvPr id="13" name="Text 6"/>
          <p:cNvSpPr/>
          <p:nvPr/>
        </p:nvSpPr>
        <p:spPr>
          <a:xfrm>
            <a:off x="5197773" y="3156347"/>
            <a:ext cx="6368455" cy="198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42"/>
              </a:lnSpc>
            </a:pPr>
            <a:r>
              <a:rPr lang="en-US" sz="958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Rejects invalid email formats and duplicates.</a:t>
            </a:r>
            <a:endParaRPr lang="en-US" sz="958" dirty="0"/>
          </a:p>
        </p:txBody>
      </p:sp>
      <p:sp>
        <p:nvSpPr>
          <p:cNvPr id="14" name="Shape 7"/>
          <p:cNvSpPr/>
          <p:nvPr/>
        </p:nvSpPr>
        <p:spPr>
          <a:xfrm>
            <a:off x="5067598" y="3608586"/>
            <a:ext cx="6628805" cy="1221978"/>
          </a:xfrm>
          <a:prstGeom prst="roundRect">
            <a:avLst>
              <a:gd name="adj" fmla="val 9126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7773" y="3738761"/>
            <a:ext cx="371673" cy="371673"/>
          </a:xfrm>
          <a:prstGeom prst="rect">
            <a:avLst/>
          </a:prstGeom>
        </p:spPr>
      </p:pic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99969" y="3820021"/>
            <a:ext cx="167183" cy="209054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5197773" y="4234260"/>
            <a:ext cx="1548904" cy="193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1208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Session Control</a:t>
            </a:r>
            <a:endParaRPr lang="en-US" sz="1208" dirty="0"/>
          </a:p>
        </p:txBody>
      </p:sp>
      <p:sp>
        <p:nvSpPr>
          <p:cNvPr id="18" name="Text 9"/>
          <p:cNvSpPr/>
          <p:nvPr/>
        </p:nvSpPr>
        <p:spPr>
          <a:xfrm>
            <a:off x="5197773" y="4502151"/>
            <a:ext cx="6368455" cy="198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42"/>
              </a:lnSpc>
            </a:pPr>
            <a:r>
              <a:rPr lang="en-US" sz="958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Only active users retain access.</a:t>
            </a:r>
            <a:endParaRPr lang="en-US" sz="958" dirty="0"/>
          </a:p>
        </p:txBody>
      </p:sp>
      <p:sp>
        <p:nvSpPr>
          <p:cNvPr id="19" name="Shape 10"/>
          <p:cNvSpPr/>
          <p:nvPr/>
        </p:nvSpPr>
        <p:spPr>
          <a:xfrm>
            <a:off x="5067598" y="4954389"/>
            <a:ext cx="6628805" cy="1221978"/>
          </a:xfrm>
          <a:prstGeom prst="roundRect">
            <a:avLst>
              <a:gd name="adj" fmla="val 9126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197773" y="5084564"/>
            <a:ext cx="371673" cy="371673"/>
          </a:xfrm>
          <a:prstGeom prst="rect">
            <a:avLst/>
          </a:prstGeom>
        </p:spPr>
      </p:pic>
      <p:pic>
        <p:nvPicPr>
          <p:cNvPr id="21" name="Image 8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99969" y="5165825"/>
            <a:ext cx="167183" cy="209054"/>
          </a:xfrm>
          <a:prstGeom prst="rect">
            <a:avLst/>
          </a:prstGeom>
        </p:spPr>
      </p:pic>
      <p:sp>
        <p:nvSpPr>
          <p:cNvPr id="22" name="Text 11"/>
          <p:cNvSpPr/>
          <p:nvPr/>
        </p:nvSpPr>
        <p:spPr>
          <a:xfrm>
            <a:off x="5197773" y="5580063"/>
            <a:ext cx="1548904" cy="1935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00"/>
              </a:lnSpc>
            </a:pPr>
            <a:r>
              <a:rPr lang="en-US" sz="1208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Role Based Access</a:t>
            </a:r>
            <a:endParaRPr lang="en-US" sz="1208" dirty="0"/>
          </a:p>
        </p:txBody>
      </p:sp>
      <p:sp>
        <p:nvSpPr>
          <p:cNvPr id="23" name="Text 12"/>
          <p:cNvSpPr/>
          <p:nvPr/>
        </p:nvSpPr>
        <p:spPr>
          <a:xfrm>
            <a:off x="5197773" y="5847954"/>
            <a:ext cx="6368455" cy="198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42"/>
              </a:lnSpc>
            </a:pPr>
            <a:r>
              <a:rPr lang="en-US" sz="958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Admin, Doctor, Patient restricted to their views.</a:t>
            </a:r>
            <a:endParaRPr lang="en-US" sz="958" dirty="0"/>
          </a:p>
        </p:txBody>
      </p:sp>
      <p:sp>
        <p:nvSpPr>
          <p:cNvPr id="24" name="Text 13"/>
          <p:cNvSpPr/>
          <p:nvPr/>
        </p:nvSpPr>
        <p:spPr>
          <a:xfrm>
            <a:off x="5067598" y="6315671"/>
            <a:ext cx="6628805" cy="1982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542"/>
              </a:lnSpc>
            </a:pPr>
            <a:r>
              <a:rPr lang="en-US" sz="958" b="1" dirty="0">
                <a:solidFill>
                  <a:srgbClr val="C6C9DC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Testing Example:</a:t>
            </a:r>
            <a:r>
              <a:rPr lang="en-US" sz="958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Two users with same password → Different hash values in MySQL </a:t>
            </a:r>
            <a:r>
              <a:rPr lang="en-US" sz="958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✅</a:t>
            </a:r>
            <a:endParaRPr lang="en-US" sz="958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946349"/>
            <a:ext cx="6297018" cy="1033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Multi-Threaded Server and Concurrency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61492" y="2045891"/>
            <a:ext cx="3307854" cy="413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583" dirty="0">
                <a:solidFill>
                  <a:srgbClr val="C6C9DC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Infrastructure:</a:t>
            </a:r>
            <a:endParaRPr lang="en-US" sz="2583" dirty="0"/>
          </a:p>
        </p:txBody>
      </p:sp>
      <p:sp>
        <p:nvSpPr>
          <p:cNvPr id="5" name="Text 2"/>
          <p:cNvSpPr/>
          <p:nvPr/>
        </p:nvSpPr>
        <p:spPr>
          <a:xfrm>
            <a:off x="661492" y="2707382"/>
            <a:ext cx="6297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infra.Server handles multiple client requests in parallel.</a:t>
            </a:r>
            <a:endParaRPr lang="en-US" sz="1292" dirty="0"/>
          </a:p>
        </p:txBody>
      </p:sp>
      <p:sp>
        <p:nvSpPr>
          <p:cNvPr id="6" name="Text 3"/>
          <p:cNvSpPr/>
          <p:nvPr/>
        </p:nvSpPr>
        <p:spPr>
          <a:xfrm>
            <a:off x="661492" y="3029843"/>
            <a:ext cx="6297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Each request runs on a separate thread to prevent freezing.</a:t>
            </a:r>
            <a:endParaRPr lang="en-US" sz="1292" dirty="0"/>
          </a:p>
        </p:txBody>
      </p:sp>
      <p:sp>
        <p:nvSpPr>
          <p:cNvPr id="7" name="Text 4"/>
          <p:cNvSpPr/>
          <p:nvPr/>
        </p:nvSpPr>
        <p:spPr>
          <a:xfrm>
            <a:off x="661492" y="3563144"/>
            <a:ext cx="1961158" cy="545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291"/>
              </a:lnSpc>
            </a:pPr>
            <a:r>
              <a:rPr lang="en-US" sz="4291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2</a:t>
            </a:r>
            <a:endParaRPr lang="en-US" sz="4291" dirty="0"/>
          </a:p>
        </p:txBody>
      </p:sp>
      <p:sp>
        <p:nvSpPr>
          <p:cNvPr id="8" name="Text 5"/>
          <p:cNvSpPr/>
          <p:nvPr/>
        </p:nvSpPr>
        <p:spPr>
          <a:xfrm>
            <a:off x="661492" y="4315619"/>
            <a:ext cx="1961158" cy="5169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Concurrent Sessions</a:t>
            </a:r>
            <a:endParaRPr lang="en-US" sz="1625" dirty="0"/>
          </a:p>
        </p:txBody>
      </p:sp>
      <p:sp>
        <p:nvSpPr>
          <p:cNvPr id="9" name="Text 6"/>
          <p:cNvSpPr/>
          <p:nvPr/>
        </p:nvSpPr>
        <p:spPr>
          <a:xfrm>
            <a:off x="661492" y="4931768"/>
            <a:ext cx="1961158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Admin and Doctor logged in simultaneously.</a:t>
            </a:r>
            <a:endParaRPr lang="en-US" sz="1292" dirty="0"/>
          </a:p>
        </p:txBody>
      </p:sp>
      <p:sp>
        <p:nvSpPr>
          <p:cNvPr id="10" name="Text 7"/>
          <p:cNvSpPr/>
          <p:nvPr/>
        </p:nvSpPr>
        <p:spPr>
          <a:xfrm>
            <a:off x="2829322" y="3563144"/>
            <a:ext cx="1961257" cy="545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291"/>
              </a:lnSpc>
            </a:pPr>
            <a:r>
              <a:rPr lang="en-US" sz="4291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10</a:t>
            </a:r>
            <a:endParaRPr lang="en-US" sz="4291" dirty="0"/>
          </a:p>
        </p:txBody>
      </p:sp>
      <p:sp>
        <p:nvSpPr>
          <p:cNvPr id="11" name="Text 8"/>
          <p:cNvSpPr/>
          <p:nvPr/>
        </p:nvSpPr>
        <p:spPr>
          <a:xfrm>
            <a:off x="2829322" y="4315619"/>
            <a:ext cx="1961257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Max Clients</a:t>
            </a:r>
            <a:endParaRPr lang="en-US" sz="1625" dirty="0"/>
          </a:p>
        </p:txBody>
      </p:sp>
      <p:sp>
        <p:nvSpPr>
          <p:cNvPr id="12" name="Text 9"/>
          <p:cNvSpPr/>
          <p:nvPr/>
        </p:nvSpPr>
        <p:spPr>
          <a:xfrm>
            <a:off x="2829322" y="4673303"/>
            <a:ext cx="1961257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Threads handled in demo test.</a:t>
            </a:r>
            <a:endParaRPr lang="en-US" sz="1292" dirty="0"/>
          </a:p>
        </p:txBody>
      </p:sp>
      <p:sp>
        <p:nvSpPr>
          <p:cNvPr id="13" name="Text 10"/>
          <p:cNvSpPr/>
          <p:nvPr/>
        </p:nvSpPr>
        <p:spPr>
          <a:xfrm>
            <a:off x="4997252" y="3563144"/>
            <a:ext cx="1961158" cy="5458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4291"/>
              </a:lnSpc>
            </a:pPr>
            <a:r>
              <a:rPr lang="en-US" sz="4291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0</a:t>
            </a:r>
            <a:endParaRPr lang="en-US" sz="4291" dirty="0"/>
          </a:p>
        </p:txBody>
      </p:sp>
      <p:sp>
        <p:nvSpPr>
          <p:cNvPr id="14" name="Text 11"/>
          <p:cNvSpPr/>
          <p:nvPr/>
        </p:nvSpPr>
        <p:spPr>
          <a:xfrm>
            <a:off x="4997252" y="4315619"/>
            <a:ext cx="1961158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Delays</a:t>
            </a:r>
            <a:endParaRPr lang="en-US" sz="1625" dirty="0"/>
          </a:p>
        </p:txBody>
      </p:sp>
      <p:sp>
        <p:nvSpPr>
          <p:cNvPr id="15" name="Text 12"/>
          <p:cNvSpPr/>
          <p:nvPr/>
        </p:nvSpPr>
        <p:spPr>
          <a:xfrm>
            <a:off x="4997252" y="4673303"/>
            <a:ext cx="1961158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Both sessions operated independently.</a:t>
            </a:r>
            <a:endParaRPr lang="en-US" sz="1292" dirty="0"/>
          </a:p>
        </p:txBody>
      </p:sp>
      <p:sp>
        <p:nvSpPr>
          <p:cNvPr id="16" name="Text 13"/>
          <p:cNvSpPr/>
          <p:nvPr/>
        </p:nvSpPr>
        <p:spPr>
          <a:xfrm>
            <a:off x="661492" y="5647035"/>
            <a:ext cx="6297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Observation: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Both sessions operated independently with no delay.</a:t>
            </a:r>
            <a:endParaRPr lang="en-US" sz="1292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555750"/>
            <a:ext cx="5643563" cy="516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Testing Plan and Scenarios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661492" y="2403178"/>
            <a:ext cx="10869018" cy="2898973"/>
          </a:xfrm>
          <a:prstGeom prst="roundRect">
            <a:avLst>
              <a:gd name="adj" fmla="val 513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4" name="Shape 2"/>
          <p:cNvSpPr/>
          <p:nvPr/>
        </p:nvSpPr>
        <p:spPr>
          <a:xfrm>
            <a:off x="667842" y="2409528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5" name="Text 3"/>
          <p:cNvSpPr/>
          <p:nvPr/>
        </p:nvSpPr>
        <p:spPr>
          <a:xfrm>
            <a:off x="833438" y="2515096"/>
            <a:ext cx="75178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Test ID</a:t>
            </a:r>
            <a:endParaRPr lang="en-US" sz="1292" dirty="0"/>
          </a:p>
        </p:txBody>
      </p:sp>
      <p:sp>
        <p:nvSpPr>
          <p:cNvPr id="6" name="Text 4"/>
          <p:cNvSpPr/>
          <p:nvPr/>
        </p:nvSpPr>
        <p:spPr>
          <a:xfrm>
            <a:off x="1922165" y="2515096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Scenario</a:t>
            </a:r>
            <a:endParaRPr lang="en-US" sz="1292" dirty="0"/>
          </a:p>
        </p:txBody>
      </p:sp>
      <p:sp>
        <p:nvSpPr>
          <p:cNvPr id="7" name="Text 5"/>
          <p:cNvSpPr/>
          <p:nvPr/>
        </p:nvSpPr>
        <p:spPr>
          <a:xfrm>
            <a:off x="4636194" y="2515096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Expected Output</a:t>
            </a:r>
            <a:endParaRPr lang="en-US" sz="1292" dirty="0"/>
          </a:p>
        </p:txBody>
      </p:sp>
      <p:sp>
        <p:nvSpPr>
          <p:cNvPr id="8" name="Text 6"/>
          <p:cNvSpPr/>
          <p:nvPr/>
        </p:nvSpPr>
        <p:spPr>
          <a:xfrm>
            <a:off x="7350224" y="2515096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Actual Output</a:t>
            </a:r>
            <a:endParaRPr lang="en-US" sz="1292" dirty="0"/>
          </a:p>
        </p:txBody>
      </p:sp>
      <p:sp>
        <p:nvSpPr>
          <p:cNvPr id="9" name="Text 7"/>
          <p:cNvSpPr/>
          <p:nvPr/>
        </p:nvSpPr>
        <p:spPr>
          <a:xfrm>
            <a:off x="10064254" y="2515096"/>
            <a:ext cx="129460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Result</a:t>
            </a:r>
            <a:endParaRPr lang="en-US" sz="1292" dirty="0"/>
          </a:p>
        </p:txBody>
      </p:sp>
      <p:sp>
        <p:nvSpPr>
          <p:cNvPr id="10" name="Shape 8"/>
          <p:cNvSpPr/>
          <p:nvPr/>
        </p:nvSpPr>
        <p:spPr>
          <a:xfrm>
            <a:off x="667842" y="2885282"/>
            <a:ext cx="10856318" cy="48210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11" name="Text 9"/>
          <p:cNvSpPr/>
          <p:nvPr/>
        </p:nvSpPr>
        <p:spPr>
          <a:xfrm>
            <a:off x="833438" y="2990850"/>
            <a:ext cx="75178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T1</a:t>
            </a:r>
            <a:endParaRPr lang="en-US" sz="1292" dirty="0"/>
          </a:p>
        </p:txBody>
      </p:sp>
      <p:sp>
        <p:nvSpPr>
          <p:cNvPr id="12" name="Text 10"/>
          <p:cNvSpPr/>
          <p:nvPr/>
        </p:nvSpPr>
        <p:spPr>
          <a:xfrm>
            <a:off x="1922165" y="2990850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Admin Login</a:t>
            </a:r>
            <a:endParaRPr lang="en-US" sz="1292" dirty="0"/>
          </a:p>
        </p:txBody>
      </p:sp>
      <p:sp>
        <p:nvSpPr>
          <p:cNvPr id="13" name="Text 11"/>
          <p:cNvSpPr/>
          <p:nvPr/>
        </p:nvSpPr>
        <p:spPr>
          <a:xfrm>
            <a:off x="4636194" y="2990850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Dashboard loads</a:t>
            </a:r>
            <a:endParaRPr lang="en-US" sz="1292" dirty="0"/>
          </a:p>
        </p:txBody>
      </p:sp>
      <p:sp>
        <p:nvSpPr>
          <p:cNvPr id="14" name="Text 12"/>
          <p:cNvSpPr/>
          <p:nvPr/>
        </p:nvSpPr>
        <p:spPr>
          <a:xfrm>
            <a:off x="7350224" y="2990850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Loaded successfully</a:t>
            </a:r>
            <a:endParaRPr lang="en-US" sz="1292" dirty="0"/>
          </a:p>
        </p:txBody>
      </p:sp>
      <p:sp>
        <p:nvSpPr>
          <p:cNvPr id="15" name="Text 13"/>
          <p:cNvSpPr/>
          <p:nvPr/>
        </p:nvSpPr>
        <p:spPr>
          <a:xfrm>
            <a:off x="10064254" y="2990850"/>
            <a:ext cx="1294607" cy="270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✅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Pass</a:t>
            </a:r>
            <a:endParaRPr lang="en-US" sz="1292" dirty="0"/>
          </a:p>
        </p:txBody>
      </p:sp>
      <p:sp>
        <p:nvSpPr>
          <p:cNvPr id="16" name="Shape 14"/>
          <p:cNvSpPr/>
          <p:nvPr/>
        </p:nvSpPr>
        <p:spPr>
          <a:xfrm>
            <a:off x="667842" y="3367386"/>
            <a:ext cx="10856318" cy="48210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17" name="Text 15"/>
          <p:cNvSpPr/>
          <p:nvPr/>
        </p:nvSpPr>
        <p:spPr>
          <a:xfrm>
            <a:off x="833438" y="3472954"/>
            <a:ext cx="75178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T2</a:t>
            </a:r>
            <a:endParaRPr lang="en-US" sz="1292" dirty="0"/>
          </a:p>
        </p:txBody>
      </p:sp>
      <p:sp>
        <p:nvSpPr>
          <p:cNvPr id="18" name="Text 16"/>
          <p:cNvSpPr/>
          <p:nvPr/>
        </p:nvSpPr>
        <p:spPr>
          <a:xfrm>
            <a:off x="1922165" y="3472954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Add Doctor</a:t>
            </a:r>
            <a:endParaRPr lang="en-US" sz="1292" dirty="0"/>
          </a:p>
        </p:txBody>
      </p:sp>
      <p:sp>
        <p:nvSpPr>
          <p:cNvPr id="19" name="Text 17"/>
          <p:cNvSpPr/>
          <p:nvPr/>
        </p:nvSpPr>
        <p:spPr>
          <a:xfrm>
            <a:off x="4636194" y="3472954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Record added to DB</a:t>
            </a:r>
            <a:endParaRPr lang="en-US" sz="1292" dirty="0"/>
          </a:p>
        </p:txBody>
      </p:sp>
      <p:sp>
        <p:nvSpPr>
          <p:cNvPr id="20" name="Text 18"/>
          <p:cNvSpPr/>
          <p:nvPr/>
        </p:nvSpPr>
        <p:spPr>
          <a:xfrm>
            <a:off x="7350224" y="3472954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Visible in tables</a:t>
            </a:r>
            <a:endParaRPr lang="en-US" sz="1292" dirty="0"/>
          </a:p>
        </p:txBody>
      </p:sp>
      <p:sp>
        <p:nvSpPr>
          <p:cNvPr id="21" name="Text 19"/>
          <p:cNvSpPr/>
          <p:nvPr/>
        </p:nvSpPr>
        <p:spPr>
          <a:xfrm>
            <a:off x="10064254" y="3472954"/>
            <a:ext cx="1294607" cy="270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✅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Pass</a:t>
            </a:r>
            <a:endParaRPr lang="en-US" sz="1292" dirty="0"/>
          </a:p>
        </p:txBody>
      </p:sp>
      <p:sp>
        <p:nvSpPr>
          <p:cNvPr id="22" name="Shape 20"/>
          <p:cNvSpPr/>
          <p:nvPr/>
        </p:nvSpPr>
        <p:spPr>
          <a:xfrm>
            <a:off x="667842" y="3849490"/>
            <a:ext cx="10856318" cy="48210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23" name="Text 21"/>
          <p:cNvSpPr/>
          <p:nvPr/>
        </p:nvSpPr>
        <p:spPr>
          <a:xfrm>
            <a:off x="833438" y="3955057"/>
            <a:ext cx="75178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T3</a:t>
            </a:r>
            <a:endParaRPr lang="en-US" sz="1292" dirty="0"/>
          </a:p>
        </p:txBody>
      </p:sp>
      <p:sp>
        <p:nvSpPr>
          <p:cNvPr id="24" name="Text 22"/>
          <p:cNvSpPr/>
          <p:nvPr/>
        </p:nvSpPr>
        <p:spPr>
          <a:xfrm>
            <a:off x="1922165" y="3955057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Duplicate Email</a:t>
            </a:r>
            <a:endParaRPr lang="en-US" sz="1292" dirty="0"/>
          </a:p>
        </p:txBody>
      </p:sp>
      <p:sp>
        <p:nvSpPr>
          <p:cNvPr id="25" name="Text 23"/>
          <p:cNvSpPr/>
          <p:nvPr/>
        </p:nvSpPr>
        <p:spPr>
          <a:xfrm>
            <a:off x="4636194" y="3955057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Rejected</a:t>
            </a:r>
            <a:endParaRPr lang="en-US" sz="1292" dirty="0"/>
          </a:p>
        </p:txBody>
      </p:sp>
      <p:sp>
        <p:nvSpPr>
          <p:cNvPr id="26" name="Text 24"/>
          <p:cNvSpPr/>
          <p:nvPr/>
        </p:nvSpPr>
        <p:spPr>
          <a:xfrm>
            <a:off x="7350224" y="3955057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Error shown</a:t>
            </a:r>
            <a:endParaRPr lang="en-US" sz="1292" dirty="0"/>
          </a:p>
        </p:txBody>
      </p:sp>
      <p:sp>
        <p:nvSpPr>
          <p:cNvPr id="27" name="Text 25"/>
          <p:cNvSpPr/>
          <p:nvPr/>
        </p:nvSpPr>
        <p:spPr>
          <a:xfrm>
            <a:off x="10064254" y="3955057"/>
            <a:ext cx="1294607" cy="270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✅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Pass</a:t>
            </a:r>
            <a:endParaRPr lang="en-US" sz="1292" dirty="0"/>
          </a:p>
        </p:txBody>
      </p:sp>
      <p:sp>
        <p:nvSpPr>
          <p:cNvPr id="28" name="Shape 26"/>
          <p:cNvSpPr/>
          <p:nvPr/>
        </p:nvSpPr>
        <p:spPr>
          <a:xfrm>
            <a:off x="667842" y="4331594"/>
            <a:ext cx="10856318" cy="48210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29" name="Text 27"/>
          <p:cNvSpPr/>
          <p:nvPr/>
        </p:nvSpPr>
        <p:spPr>
          <a:xfrm>
            <a:off x="833438" y="4437162"/>
            <a:ext cx="75178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T4</a:t>
            </a:r>
            <a:endParaRPr lang="en-US" sz="1292" dirty="0"/>
          </a:p>
        </p:txBody>
      </p:sp>
      <p:sp>
        <p:nvSpPr>
          <p:cNvPr id="30" name="Text 28"/>
          <p:cNvSpPr/>
          <p:nvPr/>
        </p:nvSpPr>
        <p:spPr>
          <a:xfrm>
            <a:off x="1922165" y="4437162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Patient Login</a:t>
            </a:r>
            <a:endParaRPr lang="en-US" sz="1292" dirty="0"/>
          </a:p>
        </p:txBody>
      </p:sp>
      <p:sp>
        <p:nvSpPr>
          <p:cNvPr id="31" name="Text 29"/>
          <p:cNvSpPr/>
          <p:nvPr/>
        </p:nvSpPr>
        <p:spPr>
          <a:xfrm>
            <a:off x="4636194" y="4437162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History displayed</a:t>
            </a:r>
            <a:endParaRPr lang="en-US" sz="1292" dirty="0"/>
          </a:p>
        </p:txBody>
      </p:sp>
      <p:sp>
        <p:nvSpPr>
          <p:cNvPr id="32" name="Text 30"/>
          <p:cNvSpPr/>
          <p:nvPr/>
        </p:nvSpPr>
        <p:spPr>
          <a:xfrm>
            <a:off x="7350224" y="4437162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Correct records</a:t>
            </a:r>
            <a:endParaRPr lang="en-US" sz="1292" dirty="0"/>
          </a:p>
        </p:txBody>
      </p:sp>
      <p:sp>
        <p:nvSpPr>
          <p:cNvPr id="33" name="Text 31"/>
          <p:cNvSpPr/>
          <p:nvPr/>
        </p:nvSpPr>
        <p:spPr>
          <a:xfrm>
            <a:off x="10064254" y="4437162"/>
            <a:ext cx="1294607" cy="270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✅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Pass</a:t>
            </a:r>
            <a:endParaRPr lang="en-US" sz="1292" dirty="0"/>
          </a:p>
        </p:txBody>
      </p:sp>
      <p:sp>
        <p:nvSpPr>
          <p:cNvPr id="34" name="Shape 32"/>
          <p:cNvSpPr/>
          <p:nvPr/>
        </p:nvSpPr>
        <p:spPr>
          <a:xfrm>
            <a:off x="667842" y="4813697"/>
            <a:ext cx="10856318" cy="48210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35" name="Text 33"/>
          <p:cNvSpPr/>
          <p:nvPr/>
        </p:nvSpPr>
        <p:spPr>
          <a:xfrm>
            <a:off x="833438" y="4919266"/>
            <a:ext cx="75178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T5</a:t>
            </a:r>
            <a:endParaRPr lang="en-US" sz="1292" dirty="0"/>
          </a:p>
        </p:txBody>
      </p:sp>
      <p:sp>
        <p:nvSpPr>
          <p:cNvPr id="36" name="Text 34"/>
          <p:cNvSpPr/>
          <p:nvPr/>
        </p:nvSpPr>
        <p:spPr>
          <a:xfrm>
            <a:off x="1922165" y="4919266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Wrong Password</a:t>
            </a:r>
            <a:endParaRPr lang="en-US" sz="1292" dirty="0"/>
          </a:p>
        </p:txBody>
      </p:sp>
      <p:sp>
        <p:nvSpPr>
          <p:cNvPr id="37" name="Text 35"/>
          <p:cNvSpPr/>
          <p:nvPr/>
        </p:nvSpPr>
        <p:spPr>
          <a:xfrm>
            <a:off x="4636194" y="4919266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Error alert</a:t>
            </a:r>
            <a:endParaRPr lang="en-US" sz="1292" dirty="0"/>
          </a:p>
        </p:txBody>
      </p:sp>
      <p:sp>
        <p:nvSpPr>
          <p:cNvPr id="38" name="Text 36"/>
          <p:cNvSpPr/>
          <p:nvPr/>
        </p:nvSpPr>
        <p:spPr>
          <a:xfrm>
            <a:off x="7350224" y="4919266"/>
            <a:ext cx="2377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Shown</a:t>
            </a:r>
            <a:endParaRPr lang="en-US" sz="1292" dirty="0"/>
          </a:p>
        </p:txBody>
      </p:sp>
      <p:sp>
        <p:nvSpPr>
          <p:cNvPr id="39" name="Text 37"/>
          <p:cNvSpPr/>
          <p:nvPr/>
        </p:nvSpPr>
        <p:spPr>
          <a:xfrm>
            <a:off x="10064254" y="4919266"/>
            <a:ext cx="1294607" cy="270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✅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Pass</a:t>
            </a:r>
            <a:endParaRPr lang="en-US" sz="1292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0696" y="227409"/>
            <a:ext cx="413117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Functional and Security Testing Results</a:t>
            </a:r>
            <a:endParaRPr lang="en-US" sz="1625" dirty="0"/>
          </a:p>
        </p:txBody>
      </p:sp>
      <p:sp>
        <p:nvSpPr>
          <p:cNvPr id="3" name="Text 1"/>
          <p:cNvSpPr/>
          <p:nvPr/>
        </p:nvSpPr>
        <p:spPr>
          <a:xfrm>
            <a:off x="330696" y="518914"/>
            <a:ext cx="1653878" cy="206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625"/>
              </a:lnSpc>
            </a:pPr>
            <a:r>
              <a:rPr lang="en-US" sz="1292" dirty="0">
                <a:solidFill>
                  <a:srgbClr val="C6C9DC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Key Findings:</a:t>
            </a:r>
            <a:endParaRPr lang="en-US" sz="1292" dirty="0"/>
          </a:p>
        </p:txBody>
      </p:sp>
      <p:sp>
        <p:nvSpPr>
          <p:cNvPr id="4" name="Text 2"/>
          <p:cNvSpPr/>
          <p:nvPr/>
        </p:nvSpPr>
        <p:spPr>
          <a:xfrm>
            <a:off x="1709440" y="1387079"/>
            <a:ext cx="1017092" cy="206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625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100%</a:t>
            </a:r>
            <a:endParaRPr lang="en-US" sz="1625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7819" y="870248"/>
            <a:ext cx="1240433" cy="124043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597918" y="2213968"/>
            <a:ext cx="1240135" cy="129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000"/>
              </a:lnSpc>
            </a:pPr>
            <a:r>
              <a:rPr lang="en-US" sz="792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Validation Success Rate</a:t>
            </a:r>
            <a:endParaRPr lang="en-US" sz="792" dirty="0"/>
          </a:p>
        </p:txBody>
      </p:sp>
      <p:sp>
        <p:nvSpPr>
          <p:cNvPr id="7" name="Text 4"/>
          <p:cNvSpPr/>
          <p:nvPr/>
        </p:nvSpPr>
        <p:spPr>
          <a:xfrm>
            <a:off x="330696" y="2392760"/>
            <a:ext cx="3774678" cy="132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042"/>
              </a:lnSpc>
            </a:pPr>
            <a:r>
              <a:rPr lang="en-US" sz="625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Across 8 test cases.</a:t>
            </a:r>
            <a:endParaRPr lang="en-US" sz="625" dirty="0"/>
          </a:p>
        </p:txBody>
      </p:sp>
      <p:sp>
        <p:nvSpPr>
          <p:cNvPr id="8" name="Text 5"/>
          <p:cNvSpPr/>
          <p:nvPr/>
        </p:nvSpPr>
        <p:spPr>
          <a:xfrm>
            <a:off x="5587405" y="1387079"/>
            <a:ext cx="1017092" cy="206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625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100%</a:t>
            </a:r>
            <a:endParaRPr lang="en-US" sz="1625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5784" y="870248"/>
            <a:ext cx="1240433" cy="124043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481340" y="2213968"/>
            <a:ext cx="1229320" cy="129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000"/>
              </a:lnSpc>
            </a:pPr>
            <a:r>
              <a:rPr lang="en-US" sz="792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Login Failure Detection</a:t>
            </a:r>
            <a:endParaRPr lang="en-US" sz="792" dirty="0"/>
          </a:p>
        </p:txBody>
      </p:sp>
      <p:sp>
        <p:nvSpPr>
          <p:cNvPr id="11" name="Text 7"/>
          <p:cNvSpPr/>
          <p:nvPr/>
        </p:nvSpPr>
        <p:spPr>
          <a:xfrm>
            <a:off x="4208661" y="2392760"/>
            <a:ext cx="3774678" cy="132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042"/>
              </a:lnSpc>
            </a:pPr>
            <a:r>
              <a:rPr lang="en-US" sz="625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All invalid credentials rejected.</a:t>
            </a:r>
            <a:endParaRPr lang="en-US" sz="625" dirty="0"/>
          </a:p>
        </p:txBody>
      </p:sp>
      <p:sp>
        <p:nvSpPr>
          <p:cNvPr id="12" name="Text 8"/>
          <p:cNvSpPr/>
          <p:nvPr/>
        </p:nvSpPr>
        <p:spPr>
          <a:xfrm>
            <a:off x="9465369" y="1387079"/>
            <a:ext cx="1017092" cy="206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625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100%</a:t>
            </a:r>
            <a:endParaRPr lang="en-US" sz="1625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749" y="870248"/>
            <a:ext cx="1240433" cy="124043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457135" y="2213968"/>
            <a:ext cx="1033661" cy="129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000"/>
              </a:lnSpc>
            </a:pPr>
            <a:r>
              <a:rPr lang="en-US" sz="792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Security Tests</a:t>
            </a:r>
            <a:endParaRPr lang="en-US" sz="792" dirty="0"/>
          </a:p>
        </p:txBody>
      </p:sp>
      <p:sp>
        <p:nvSpPr>
          <p:cNvPr id="15" name="Text 10"/>
          <p:cNvSpPr/>
          <p:nvPr/>
        </p:nvSpPr>
        <p:spPr>
          <a:xfrm>
            <a:off x="8086626" y="2392760"/>
            <a:ext cx="3774678" cy="132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1042"/>
              </a:lnSpc>
            </a:pPr>
            <a:r>
              <a:rPr lang="en-US" sz="625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Hash consistency verified for multiple entries.</a:t>
            </a:r>
            <a:endParaRPr lang="en-US" sz="625" dirty="0"/>
          </a:p>
        </p:txBody>
      </p:sp>
      <p:sp>
        <p:nvSpPr>
          <p:cNvPr id="16" name="Text 11"/>
          <p:cNvSpPr/>
          <p:nvPr/>
        </p:nvSpPr>
        <p:spPr>
          <a:xfrm>
            <a:off x="330696" y="2617887"/>
            <a:ext cx="11530608" cy="132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042"/>
              </a:lnSpc>
            </a:pPr>
            <a:r>
              <a:rPr lang="en-US" sz="625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Observation:</a:t>
            </a:r>
            <a:r>
              <a:rPr lang="en-US" sz="625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Testing proved robust authentication, data integrity, and error handling without crashes.</a:t>
            </a:r>
            <a:endParaRPr lang="en-US" sz="625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696" y="2843015"/>
            <a:ext cx="11530608" cy="6208911"/>
          </a:xfrm>
          <a:prstGeom prst="rect">
            <a:avLst/>
          </a:prstGeom>
        </p:spPr>
      </p:pic>
      <p:sp>
        <p:nvSpPr>
          <p:cNvPr id="18" name="Shape 12"/>
          <p:cNvSpPr/>
          <p:nvPr/>
        </p:nvSpPr>
        <p:spPr>
          <a:xfrm>
            <a:off x="5392341" y="9051925"/>
            <a:ext cx="82649" cy="82649"/>
          </a:xfrm>
          <a:prstGeom prst="roundRect">
            <a:avLst>
              <a:gd name="adj" fmla="val 18439"/>
            </a:avLst>
          </a:prstGeom>
          <a:solidFill>
            <a:srgbClr val="1D202F"/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19" name="Text 13"/>
          <p:cNvSpPr/>
          <p:nvPr/>
        </p:nvSpPr>
        <p:spPr>
          <a:xfrm>
            <a:off x="5525790" y="9051925"/>
            <a:ext cx="506710" cy="8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25"/>
              </a:lnSpc>
            </a:pPr>
            <a:r>
              <a:rPr lang="en-US" sz="625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Passed Tests</a:t>
            </a:r>
            <a:endParaRPr lang="en-US" sz="625" dirty="0"/>
          </a:p>
        </p:txBody>
      </p:sp>
      <p:sp>
        <p:nvSpPr>
          <p:cNvPr id="20" name="Shape 14"/>
          <p:cNvSpPr/>
          <p:nvPr/>
        </p:nvSpPr>
        <p:spPr>
          <a:xfrm>
            <a:off x="6159501" y="9051925"/>
            <a:ext cx="82649" cy="82649"/>
          </a:xfrm>
          <a:prstGeom prst="roundRect">
            <a:avLst>
              <a:gd name="adj" fmla="val 18439"/>
            </a:avLst>
          </a:prstGeom>
          <a:solidFill>
            <a:srgbClr val="4B517A"/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21" name="Text 15"/>
          <p:cNvSpPr/>
          <p:nvPr/>
        </p:nvSpPr>
        <p:spPr>
          <a:xfrm>
            <a:off x="6292950" y="9051925"/>
            <a:ext cx="454819" cy="82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625"/>
              </a:lnSpc>
            </a:pPr>
            <a:r>
              <a:rPr lang="en-US" sz="625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Failed Tests</a:t>
            </a:r>
            <a:endParaRPr lang="en-US" sz="625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398191"/>
            <a:ext cx="8777486" cy="516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Performance and Concurrency Evaluation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661492" y="2245619"/>
            <a:ext cx="10869018" cy="2391469"/>
          </a:xfrm>
          <a:prstGeom prst="roundRect">
            <a:avLst>
              <a:gd name="adj" fmla="val 622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4" name="Shape 2"/>
          <p:cNvSpPr/>
          <p:nvPr/>
        </p:nvSpPr>
        <p:spPr>
          <a:xfrm>
            <a:off x="667842" y="2251969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5" name="Text 3"/>
          <p:cNvSpPr/>
          <p:nvPr/>
        </p:nvSpPr>
        <p:spPr>
          <a:xfrm>
            <a:off x="833239" y="2357537"/>
            <a:ext cx="2923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Metric</a:t>
            </a:r>
            <a:endParaRPr lang="en-US" sz="1292" dirty="0"/>
          </a:p>
        </p:txBody>
      </p:sp>
      <p:sp>
        <p:nvSpPr>
          <p:cNvPr id="6" name="Text 4"/>
          <p:cNvSpPr/>
          <p:nvPr/>
        </p:nvSpPr>
        <p:spPr>
          <a:xfrm>
            <a:off x="4093270" y="2357537"/>
            <a:ext cx="3462734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Observation</a:t>
            </a:r>
            <a:endParaRPr lang="en-US" sz="1292" dirty="0"/>
          </a:p>
        </p:txBody>
      </p:sp>
      <p:sp>
        <p:nvSpPr>
          <p:cNvPr id="7" name="Text 5"/>
          <p:cNvSpPr/>
          <p:nvPr/>
        </p:nvSpPr>
        <p:spPr>
          <a:xfrm>
            <a:off x="7892951" y="2357537"/>
            <a:ext cx="3465909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Result</a:t>
            </a:r>
            <a:endParaRPr lang="en-US" sz="1292" dirty="0"/>
          </a:p>
        </p:txBody>
      </p:sp>
      <p:sp>
        <p:nvSpPr>
          <p:cNvPr id="8" name="Shape 6"/>
          <p:cNvSpPr/>
          <p:nvPr/>
        </p:nvSpPr>
        <p:spPr>
          <a:xfrm>
            <a:off x="667842" y="2727722"/>
            <a:ext cx="10856318" cy="4757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9" name="Text 7"/>
          <p:cNvSpPr/>
          <p:nvPr/>
        </p:nvSpPr>
        <p:spPr>
          <a:xfrm>
            <a:off x="833239" y="2833291"/>
            <a:ext cx="2923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chemeClr val="tx2">
                    <a:lumMod val="50000"/>
                    <a:lumOff val="50000"/>
                  </a:schemeClr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Average Data Fetch Time</a:t>
            </a:r>
            <a:endParaRPr lang="en-US" sz="1292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 8"/>
          <p:cNvSpPr/>
          <p:nvPr/>
        </p:nvSpPr>
        <p:spPr>
          <a:xfrm>
            <a:off x="4093270" y="2833291"/>
            <a:ext cx="3462734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0.8–1.3 seconds</a:t>
            </a:r>
            <a:endParaRPr lang="en-US" sz="1292" dirty="0"/>
          </a:p>
        </p:txBody>
      </p:sp>
      <p:sp>
        <p:nvSpPr>
          <p:cNvPr id="11" name="Text 9"/>
          <p:cNvSpPr/>
          <p:nvPr/>
        </p:nvSpPr>
        <p:spPr>
          <a:xfrm>
            <a:off x="7892951" y="2833291"/>
            <a:ext cx="3465909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Excellent</a:t>
            </a:r>
            <a:endParaRPr lang="en-US" sz="1292" dirty="0"/>
          </a:p>
        </p:txBody>
      </p:sp>
      <p:sp>
        <p:nvSpPr>
          <p:cNvPr id="12" name="Shape 10"/>
          <p:cNvSpPr/>
          <p:nvPr/>
        </p:nvSpPr>
        <p:spPr>
          <a:xfrm>
            <a:off x="667842" y="3203476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13" name="Text 11"/>
          <p:cNvSpPr/>
          <p:nvPr/>
        </p:nvSpPr>
        <p:spPr>
          <a:xfrm>
            <a:off x="833239" y="3309044"/>
            <a:ext cx="2923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chemeClr val="tx2">
                    <a:lumMod val="50000"/>
                    <a:lumOff val="50000"/>
                  </a:schemeClr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Concurrent Users Handled</a:t>
            </a:r>
            <a:endParaRPr lang="en-US" sz="1292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 12"/>
          <p:cNvSpPr/>
          <p:nvPr/>
        </p:nvSpPr>
        <p:spPr>
          <a:xfrm>
            <a:off x="4093270" y="3309044"/>
            <a:ext cx="3462734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2–3 in demo</a:t>
            </a:r>
            <a:endParaRPr lang="en-US" sz="1292" dirty="0"/>
          </a:p>
        </p:txBody>
      </p:sp>
      <p:sp>
        <p:nvSpPr>
          <p:cNvPr id="15" name="Text 13"/>
          <p:cNvSpPr/>
          <p:nvPr/>
        </p:nvSpPr>
        <p:spPr>
          <a:xfrm>
            <a:off x="7892951" y="3309044"/>
            <a:ext cx="3465909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Smooth response</a:t>
            </a:r>
            <a:endParaRPr lang="en-US" sz="1292" dirty="0"/>
          </a:p>
        </p:txBody>
      </p:sp>
      <p:sp>
        <p:nvSpPr>
          <p:cNvPr id="16" name="Shape 14"/>
          <p:cNvSpPr/>
          <p:nvPr/>
        </p:nvSpPr>
        <p:spPr>
          <a:xfrm>
            <a:off x="667842" y="3679231"/>
            <a:ext cx="10856318" cy="4757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 dirty="0"/>
          </a:p>
        </p:txBody>
      </p:sp>
      <p:sp>
        <p:nvSpPr>
          <p:cNvPr id="17" name="Text 15"/>
          <p:cNvSpPr/>
          <p:nvPr/>
        </p:nvSpPr>
        <p:spPr>
          <a:xfrm>
            <a:off x="833239" y="3784798"/>
            <a:ext cx="2923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chemeClr val="tx2">
                    <a:lumMod val="50000"/>
                    <a:lumOff val="50000"/>
                  </a:schemeClr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Crash Rate</a:t>
            </a:r>
            <a:endParaRPr lang="en-US" sz="1292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 16"/>
          <p:cNvSpPr/>
          <p:nvPr/>
        </p:nvSpPr>
        <p:spPr>
          <a:xfrm>
            <a:off x="4093270" y="3784798"/>
            <a:ext cx="3462734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 during 20 test runs</a:t>
            </a:r>
            <a:endParaRPr lang="en-US" sz="1292" dirty="0"/>
          </a:p>
        </p:txBody>
      </p:sp>
      <p:sp>
        <p:nvSpPr>
          <p:cNvPr id="19" name="Text 17"/>
          <p:cNvSpPr/>
          <p:nvPr/>
        </p:nvSpPr>
        <p:spPr>
          <a:xfrm>
            <a:off x="7892951" y="3784798"/>
            <a:ext cx="3465909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Stable</a:t>
            </a:r>
            <a:endParaRPr lang="en-US" sz="1292" dirty="0"/>
          </a:p>
        </p:txBody>
      </p:sp>
      <p:sp>
        <p:nvSpPr>
          <p:cNvPr id="20" name="Shape 18"/>
          <p:cNvSpPr/>
          <p:nvPr/>
        </p:nvSpPr>
        <p:spPr>
          <a:xfrm>
            <a:off x="667842" y="4154984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21" name="Text 19"/>
          <p:cNvSpPr/>
          <p:nvPr/>
        </p:nvSpPr>
        <p:spPr>
          <a:xfrm>
            <a:off x="833239" y="4260552"/>
            <a:ext cx="292308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chemeClr val="tx2">
                    <a:lumMod val="50000"/>
                    <a:lumOff val="50000"/>
                  </a:schemeClr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Error Alerts</a:t>
            </a:r>
            <a:endParaRPr lang="en-US" sz="1292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Text 20"/>
          <p:cNvSpPr/>
          <p:nvPr/>
        </p:nvSpPr>
        <p:spPr>
          <a:xfrm>
            <a:off x="4093270" y="4260552"/>
            <a:ext cx="3462734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Displayed within 1 sec</a:t>
            </a:r>
            <a:endParaRPr lang="en-US" sz="1292" dirty="0"/>
          </a:p>
        </p:txBody>
      </p:sp>
      <p:sp>
        <p:nvSpPr>
          <p:cNvPr id="23" name="Text 21"/>
          <p:cNvSpPr/>
          <p:nvPr/>
        </p:nvSpPr>
        <p:spPr>
          <a:xfrm>
            <a:off x="7892951" y="4260552"/>
            <a:ext cx="3465909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Responsive</a:t>
            </a:r>
            <a:endParaRPr lang="en-US" sz="1292" dirty="0"/>
          </a:p>
        </p:txBody>
      </p:sp>
      <p:sp>
        <p:nvSpPr>
          <p:cNvPr id="24" name="Text 22"/>
          <p:cNvSpPr/>
          <p:nvPr/>
        </p:nvSpPr>
        <p:spPr>
          <a:xfrm>
            <a:off x="909538" y="5009157"/>
            <a:ext cx="1062097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C6C9DC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Conclusion: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The THS system achieved stable multi-user performance without significant delay.</a:t>
            </a:r>
            <a:endParaRPr lang="en-US" sz="1292" dirty="0"/>
          </a:p>
        </p:txBody>
      </p:sp>
      <p:sp>
        <p:nvSpPr>
          <p:cNvPr id="25" name="Shape 23"/>
          <p:cNvSpPr/>
          <p:nvPr/>
        </p:nvSpPr>
        <p:spPr>
          <a:xfrm>
            <a:off x="661492" y="4823122"/>
            <a:ext cx="19050" cy="636687"/>
          </a:xfrm>
          <a:prstGeom prst="rect">
            <a:avLst/>
          </a:prstGeom>
          <a:solidFill>
            <a:srgbClr val="C6C9DC"/>
          </a:solidFill>
          <a:ln/>
        </p:spPr>
        <p:txBody>
          <a:bodyPr/>
          <a:lstStyle/>
          <a:p>
            <a:endParaRPr lang="en-AU" sz="15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909836"/>
            <a:ext cx="6300093" cy="516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Reflection and Team Learning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661492" y="1492647"/>
            <a:ext cx="4881067" cy="413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583" dirty="0">
                <a:solidFill>
                  <a:srgbClr val="C6C9DC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Personal Learning Outcomes</a:t>
            </a:r>
            <a:endParaRPr lang="en-US" sz="2583" dirty="0"/>
          </a:p>
        </p:txBody>
      </p:sp>
      <p:sp>
        <p:nvSpPr>
          <p:cNvPr id="4" name="Shape 2"/>
          <p:cNvSpPr/>
          <p:nvPr/>
        </p:nvSpPr>
        <p:spPr>
          <a:xfrm>
            <a:off x="661492" y="2154139"/>
            <a:ext cx="3512741" cy="1255613"/>
          </a:xfrm>
          <a:prstGeom prst="roundRect">
            <a:avLst>
              <a:gd name="adj" fmla="val 7282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42" y="2154139"/>
            <a:ext cx="76200" cy="125561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02990" y="2338487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Ketul</a:t>
            </a:r>
            <a:endParaRPr lang="en-US" sz="1625" dirty="0"/>
          </a:p>
        </p:txBody>
      </p:sp>
      <p:sp>
        <p:nvSpPr>
          <p:cNvPr id="7" name="Text 4"/>
          <p:cNvSpPr/>
          <p:nvPr/>
        </p:nvSpPr>
        <p:spPr>
          <a:xfrm>
            <a:off x="902991" y="2696170"/>
            <a:ext cx="3086894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System architecture design, security implementation.</a:t>
            </a:r>
            <a:endParaRPr lang="en-US" sz="1292" dirty="0"/>
          </a:p>
        </p:txBody>
      </p:sp>
      <p:sp>
        <p:nvSpPr>
          <p:cNvPr id="8" name="Shape 5"/>
          <p:cNvSpPr/>
          <p:nvPr/>
        </p:nvSpPr>
        <p:spPr>
          <a:xfrm>
            <a:off x="4339531" y="2154139"/>
            <a:ext cx="3512840" cy="1255613"/>
          </a:xfrm>
          <a:prstGeom prst="roundRect">
            <a:avLst>
              <a:gd name="adj" fmla="val 7282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0481" y="2154139"/>
            <a:ext cx="76200" cy="125561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581030" y="2338487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Parth</a:t>
            </a:r>
            <a:endParaRPr lang="en-US" sz="1625" dirty="0"/>
          </a:p>
        </p:txBody>
      </p:sp>
      <p:sp>
        <p:nvSpPr>
          <p:cNvPr id="11" name="Text 7"/>
          <p:cNvSpPr/>
          <p:nvPr/>
        </p:nvSpPr>
        <p:spPr>
          <a:xfrm>
            <a:off x="4581029" y="2696170"/>
            <a:ext cx="3086993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Database integration and GUI development.</a:t>
            </a:r>
            <a:endParaRPr lang="en-US" sz="1292" dirty="0"/>
          </a:p>
        </p:txBody>
      </p:sp>
      <p:sp>
        <p:nvSpPr>
          <p:cNvPr id="12" name="Shape 8"/>
          <p:cNvSpPr/>
          <p:nvPr/>
        </p:nvSpPr>
        <p:spPr>
          <a:xfrm>
            <a:off x="8017670" y="2154139"/>
            <a:ext cx="3512741" cy="1255613"/>
          </a:xfrm>
          <a:prstGeom prst="roundRect">
            <a:avLst>
              <a:gd name="adj" fmla="val 7282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8619" y="2154139"/>
            <a:ext cx="76200" cy="1255613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259168" y="2338487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Thitichuda</a:t>
            </a:r>
            <a:endParaRPr lang="en-US" sz="1625" dirty="0"/>
          </a:p>
        </p:txBody>
      </p:sp>
      <p:sp>
        <p:nvSpPr>
          <p:cNvPr id="15" name="Text 10"/>
          <p:cNvSpPr/>
          <p:nvPr/>
        </p:nvSpPr>
        <p:spPr>
          <a:xfrm>
            <a:off x="8259168" y="2696170"/>
            <a:ext cx="3086894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Testing strategy and documentation.</a:t>
            </a:r>
            <a:endParaRPr lang="en-US" sz="1292" dirty="0"/>
          </a:p>
        </p:txBody>
      </p:sp>
      <p:sp>
        <p:nvSpPr>
          <p:cNvPr id="16" name="Text 11"/>
          <p:cNvSpPr/>
          <p:nvPr/>
        </p:nvSpPr>
        <p:spPr>
          <a:xfrm>
            <a:off x="661492" y="3657799"/>
            <a:ext cx="2480866" cy="310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917" dirty="0">
                <a:solidFill>
                  <a:srgbClr val="E5E0D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Team Reflection:</a:t>
            </a:r>
            <a:endParaRPr lang="en-US" sz="1917" dirty="0"/>
          </a:p>
        </p:txBody>
      </p:sp>
      <p:sp>
        <p:nvSpPr>
          <p:cNvPr id="17" name="Text 12"/>
          <p:cNvSpPr/>
          <p:nvPr/>
        </p:nvSpPr>
        <p:spPr>
          <a:xfrm>
            <a:off x="661492" y="4215904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Learnt error debugging through FXML and JDBC errors.</a:t>
            </a:r>
            <a:endParaRPr lang="en-US" sz="1292" dirty="0"/>
          </a:p>
        </p:txBody>
      </p:sp>
      <p:sp>
        <p:nvSpPr>
          <p:cNvPr id="18" name="Text 13"/>
          <p:cNvSpPr/>
          <p:nvPr/>
        </p:nvSpPr>
        <p:spPr>
          <a:xfrm>
            <a:off x="661492" y="4538365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Applied MVC architecture for clear code structure.</a:t>
            </a:r>
            <a:endParaRPr lang="en-US" sz="1292" dirty="0"/>
          </a:p>
        </p:txBody>
      </p:sp>
      <p:sp>
        <p:nvSpPr>
          <p:cNvPr id="19" name="Text 14"/>
          <p:cNvSpPr/>
          <p:nvPr/>
        </p:nvSpPr>
        <p:spPr>
          <a:xfrm>
            <a:off x="661492" y="4860826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Improved coordination through GitHub and shared task planning.</a:t>
            </a:r>
            <a:endParaRPr lang="en-US" sz="1292" dirty="0"/>
          </a:p>
        </p:txBody>
      </p:sp>
      <p:sp>
        <p:nvSpPr>
          <p:cNvPr id="20" name="Text 15"/>
          <p:cNvSpPr/>
          <p:nvPr/>
        </p:nvSpPr>
        <p:spPr>
          <a:xfrm>
            <a:off x="909538" y="5497512"/>
            <a:ext cx="1062097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"We started with design diagrams and ended with a working system that could fit in a real clinic."</a:t>
            </a:r>
            <a:endParaRPr lang="en-US" sz="1292" dirty="0"/>
          </a:p>
        </p:txBody>
      </p:sp>
      <p:sp>
        <p:nvSpPr>
          <p:cNvPr id="21" name="Shape 16"/>
          <p:cNvSpPr/>
          <p:nvPr/>
        </p:nvSpPr>
        <p:spPr>
          <a:xfrm>
            <a:off x="661492" y="5311477"/>
            <a:ext cx="19050" cy="636687"/>
          </a:xfrm>
          <a:prstGeom prst="rect">
            <a:avLst/>
          </a:prstGeom>
          <a:solidFill>
            <a:srgbClr val="C6C9DC"/>
          </a:solidFill>
          <a:ln/>
        </p:spPr>
        <p:txBody>
          <a:bodyPr/>
          <a:lstStyle/>
          <a:p>
            <a:endParaRPr lang="en-AU" sz="1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136352"/>
            <a:ext cx="8077894" cy="516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Conclusion and Future Enhancements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661492" y="1719164"/>
            <a:ext cx="3307854" cy="413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583" dirty="0">
                <a:solidFill>
                  <a:srgbClr val="C6C9DC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Final Summary:</a:t>
            </a:r>
            <a:endParaRPr lang="en-US" sz="2583" dirty="0"/>
          </a:p>
        </p:txBody>
      </p:sp>
      <p:sp>
        <p:nvSpPr>
          <p:cNvPr id="4" name="Text 2"/>
          <p:cNvSpPr/>
          <p:nvPr/>
        </p:nvSpPr>
        <p:spPr>
          <a:xfrm>
            <a:off x="661492" y="2380655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THS successfully implements a secure and reliable telehealth platform for patients and doctors.</a:t>
            </a:r>
            <a:endParaRPr lang="en-US" sz="1292" dirty="0"/>
          </a:p>
        </p:txBody>
      </p:sp>
      <p:sp>
        <p:nvSpPr>
          <p:cNvPr id="5" name="Text 3"/>
          <p:cNvSpPr/>
          <p:nvPr/>
        </p:nvSpPr>
        <p:spPr>
          <a:xfrm>
            <a:off x="661492" y="2703116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Database integration and real-time analytics make it a functional prototype.</a:t>
            </a:r>
            <a:endParaRPr lang="en-US" sz="1292" dirty="0"/>
          </a:p>
        </p:txBody>
      </p:sp>
      <p:sp>
        <p:nvSpPr>
          <p:cNvPr id="6" name="Text 4"/>
          <p:cNvSpPr/>
          <p:nvPr/>
        </p:nvSpPr>
        <p:spPr>
          <a:xfrm>
            <a:off x="661492" y="3215780"/>
            <a:ext cx="3763368" cy="413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583" dirty="0">
                <a:solidFill>
                  <a:srgbClr val="E5E0D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Future Improvements:</a:t>
            </a:r>
            <a:endParaRPr lang="en-US" sz="2583" dirty="0"/>
          </a:p>
        </p:txBody>
      </p:sp>
      <p:sp>
        <p:nvSpPr>
          <p:cNvPr id="7" name="Text 5"/>
          <p:cNvSpPr/>
          <p:nvPr/>
        </p:nvSpPr>
        <p:spPr>
          <a:xfrm>
            <a:off x="661492" y="3877270"/>
            <a:ext cx="165298" cy="206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292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492" y="4139208"/>
            <a:ext cx="3512741" cy="19050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661492" y="4259957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Doctor Approval</a:t>
            </a:r>
            <a:endParaRPr lang="en-US" sz="1625" dirty="0"/>
          </a:p>
        </p:txBody>
      </p:sp>
      <p:sp>
        <p:nvSpPr>
          <p:cNvPr id="10" name="Text 7"/>
          <p:cNvSpPr/>
          <p:nvPr/>
        </p:nvSpPr>
        <p:spPr>
          <a:xfrm>
            <a:off x="661492" y="4617641"/>
            <a:ext cx="351274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Add doctor approval for appointments.</a:t>
            </a:r>
            <a:endParaRPr lang="en-US" sz="1292" dirty="0"/>
          </a:p>
        </p:txBody>
      </p:sp>
      <p:sp>
        <p:nvSpPr>
          <p:cNvPr id="11" name="Text 8"/>
          <p:cNvSpPr/>
          <p:nvPr/>
        </p:nvSpPr>
        <p:spPr>
          <a:xfrm>
            <a:off x="4339531" y="3877270"/>
            <a:ext cx="165298" cy="206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292" dirty="0"/>
          </a:p>
        </p:txBody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531" y="4139208"/>
            <a:ext cx="3512840" cy="19050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4339531" y="4259957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Email Integration</a:t>
            </a:r>
            <a:endParaRPr lang="en-US" sz="1625" dirty="0"/>
          </a:p>
        </p:txBody>
      </p:sp>
      <p:sp>
        <p:nvSpPr>
          <p:cNvPr id="14" name="Text 10"/>
          <p:cNvSpPr/>
          <p:nvPr/>
        </p:nvSpPr>
        <p:spPr>
          <a:xfrm>
            <a:off x="4339531" y="4617641"/>
            <a:ext cx="351284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Integrate email notifications (Java Mail API).</a:t>
            </a:r>
            <a:endParaRPr lang="en-US" sz="1292" dirty="0"/>
          </a:p>
        </p:txBody>
      </p:sp>
      <p:sp>
        <p:nvSpPr>
          <p:cNvPr id="15" name="Text 11"/>
          <p:cNvSpPr/>
          <p:nvPr/>
        </p:nvSpPr>
        <p:spPr>
          <a:xfrm>
            <a:off x="8017669" y="3877270"/>
            <a:ext cx="165298" cy="2066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292" dirty="0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7670" y="4139208"/>
            <a:ext cx="3512741" cy="1905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8017670" y="4259957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Web Deployment</a:t>
            </a:r>
            <a:endParaRPr lang="en-US" sz="1625" dirty="0"/>
          </a:p>
        </p:txBody>
      </p:sp>
      <p:sp>
        <p:nvSpPr>
          <p:cNvPr id="18" name="Text 13"/>
          <p:cNvSpPr/>
          <p:nvPr/>
        </p:nvSpPr>
        <p:spPr>
          <a:xfrm>
            <a:off x="8017670" y="4617641"/>
            <a:ext cx="3512741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Deploy multi-user web version using Spring Boot or Flask.</a:t>
            </a:r>
            <a:endParaRPr lang="en-US" sz="1292" dirty="0"/>
          </a:p>
        </p:txBody>
      </p:sp>
      <p:sp>
        <p:nvSpPr>
          <p:cNvPr id="19" name="Text 14"/>
          <p:cNvSpPr/>
          <p:nvPr/>
        </p:nvSpPr>
        <p:spPr>
          <a:xfrm>
            <a:off x="661492" y="5456932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C6C9DC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Acknowledgment: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Thanks to lecturer and team members for guidance and collaboration.</a:t>
            </a:r>
            <a:endParaRPr lang="en-US" sz="1292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492" y="671215"/>
            <a:ext cx="6297018" cy="1033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Project Overview and Objective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661492" y="1770757"/>
            <a:ext cx="6297018" cy="826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583" i="1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Telehealth System (THS): Connecting Healthcare Digitally</a:t>
            </a:r>
            <a:endParaRPr lang="en-US" sz="2583" dirty="0"/>
          </a:p>
        </p:txBody>
      </p:sp>
      <p:sp>
        <p:nvSpPr>
          <p:cNvPr id="5" name="Shape 2"/>
          <p:cNvSpPr/>
          <p:nvPr/>
        </p:nvSpPr>
        <p:spPr>
          <a:xfrm>
            <a:off x="661492" y="2845694"/>
            <a:ext cx="3065859" cy="1759446"/>
          </a:xfrm>
          <a:prstGeom prst="roundRect">
            <a:avLst>
              <a:gd name="adj" fmla="val 8460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6" name="Text 3"/>
          <p:cNvSpPr/>
          <p:nvPr/>
        </p:nvSpPr>
        <p:spPr>
          <a:xfrm>
            <a:off x="833140" y="3017342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Digital Bridge</a:t>
            </a:r>
            <a:endParaRPr lang="en-US" sz="1625" dirty="0"/>
          </a:p>
        </p:txBody>
      </p:sp>
      <p:sp>
        <p:nvSpPr>
          <p:cNvPr id="7" name="Text 4"/>
          <p:cNvSpPr/>
          <p:nvPr/>
        </p:nvSpPr>
        <p:spPr>
          <a:xfrm>
            <a:off x="833140" y="3375026"/>
            <a:ext cx="2722563" cy="793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Developed to bridge gaps between patients, doctors, and admins through a digital health platform.</a:t>
            </a:r>
            <a:endParaRPr lang="en-US" sz="1292" dirty="0"/>
          </a:p>
        </p:txBody>
      </p:sp>
      <p:sp>
        <p:nvSpPr>
          <p:cNvPr id="8" name="Shape 5"/>
          <p:cNvSpPr/>
          <p:nvPr/>
        </p:nvSpPr>
        <p:spPr>
          <a:xfrm>
            <a:off x="3892650" y="2845694"/>
            <a:ext cx="3065859" cy="1759446"/>
          </a:xfrm>
          <a:prstGeom prst="roundRect">
            <a:avLst>
              <a:gd name="adj" fmla="val 8460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9" name="Text 6"/>
          <p:cNvSpPr/>
          <p:nvPr/>
        </p:nvSpPr>
        <p:spPr>
          <a:xfrm>
            <a:off x="4064298" y="3017342"/>
            <a:ext cx="2251968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Real-World Prototype</a:t>
            </a:r>
            <a:endParaRPr lang="en-US" sz="1625" dirty="0"/>
          </a:p>
        </p:txBody>
      </p:sp>
      <p:sp>
        <p:nvSpPr>
          <p:cNvPr id="10" name="Text 7"/>
          <p:cNvSpPr/>
          <p:nvPr/>
        </p:nvSpPr>
        <p:spPr>
          <a:xfrm>
            <a:off x="4064298" y="3375025"/>
            <a:ext cx="2722563" cy="10584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Designed as a real-world prototype for secure consultations, appointment tracking, and analytics.</a:t>
            </a:r>
            <a:endParaRPr lang="en-US" sz="1292" dirty="0"/>
          </a:p>
        </p:txBody>
      </p:sp>
      <p:sp>
        <p:nvSpPr>
          <p:cNvPr id="11" name="Shape 8"/>
          <p:cNvSpPr/>
          <p:nvPr/>
        </p:nvSpPr>
        <p:spPr>
          <a:xfrm>
            <a:off x="661492" y="4770437"/>
            <a:ext cx="6297018" cy="965597"/>
          </a:xfrm>
          <a:prstGeom prst="roundRect">
            <a:avLst>
              <a:gd name="adj" fmla="val 15416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12" name="Text 9"/>
          <p:cNvSpPr/>
          <p:nvPr/>
        </p:nvSpPr>
        <p:spPr>
          <a:xfrm>
            <a:off x="833141" y="4942086"/>
            <a:ext cx="2152154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Full Implementation</a:t>
            </a:r>
            <a:endParaRPr lang="en-US" sz="1625" dirty="0"/>
          </a:p>
        </p:txBody>
      </p:sp>
      <p:sp>
        <p:nvSpPr>
          <p:cNvPr id="13" name="Text 10"/>
          <p:cNvSpPr/>
          <p:nvPr/>
        </p:nvSpPr>
        <p:spPr>
          <a:xfrm>
            <a:off x="833140" y="5299769"/>
            <a:ext cx="595372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Fully implemented in </a:t>
            </a: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JavaFX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with a </a:t>
            </a: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MySQL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database for live data handling.</a:t>
            </a:r>
            <a:endParaRPr lang="en-US" sz="1292" dirty="0"/>
          </a:p>
        </p:txBody>
      </p:sp>
      <p:sp>
        <p:nvSpPr>
          <p:cNvPr id="14" name="Text 11"/>
          <p:cNvSpPr/>
          <p:nvPr/>
        </p:nvSpPr>
        <p:spPr>
          <a:xfrm>
            <a:off x="661492" y="5922069"/>
            <a:ext cx="6297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C6C9DC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Roles: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Admin, Doctor, Patient.</a:t>
            </a:r>
            <a:endParaRPr lang="en-US" sz="1292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265832"/>
            <a:ext cx="6118225" cy="516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Problem Statement and Goal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661492" y="2113261"/>
            <a:ext cx="10869018" cy="2391469"/>
          </a:xfrm>
          <a:prstGeom prst="roundRect">
            <a:avLst>
              <a:gd name="adj" fmla="val 6224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4" name="Shape 2"/>
          <p:cNvSpPr/>
          <p:nvPr/>
        </p:nvSpPr>
        <p:spPr>
          <a:xfrm>
            <a:off x="667842" y="2119611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5" name="Text 3"/>
          <p:cNvSpPr/>
          <p:nvPr/>
        </p:nvSpPr>
        <p:spPr>
          <a:xfrm>
            <a:off x="833239" y="2225179"/>
            <a:ext cx="238025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Problem Area</a:t>
            </a:r>
            <a:endParaRPr lang="en-US" sz="1292" dirty="0"/>
          </a:p>
        </p:txBody>
      </p:sp>
      <p:sp>
        <p:nvSpPr>
          <p:cNvPr id="6" name="Text 4"/>
          <p:cNvSpPr/>
          <p:nvPr/>
        </p:nvSpPr>
        <p:spPr>
          <a:xfrm>
            <a:off x="3550445" y="2225179"/>
            <a:ext cx="3462734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Current Issues</a:t>
            </a:r>
            <a:endParaRPr lang="en-US" sz="1292" dirty="0"/>
          </a:p>
        </p:txBody>
      </p:sp>
      <p:sp>
        <p:nvSpPr>
          <p:cNvPr id="7" name="Text 5"/>
          <p:cNvSpPr/>
          <p:nvPr/>
        </p:nvSpPr>
        <p:spPr>
          <a:xfrm>
            <a:off x="7350125" y="2225179"/>
            <a:ext cx="4008735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Proposed Solution via THS</a:t>
            </a:r>
            <a:endParaRPr lang="en-US" sz="1292" dirty="0"/>
          </a:p>
        </p:txBody>
      </p:sp>
      <p:sp>
        <p:nvSpPr>
          <p:cNvPr id="8" name="Shape 6"/>
          <p:cNvSpPr/>
          <p:nvPr/>
        </p:nvSpPr>
        <p:spPr>
          <a:xfrm>
            <a:off x="667842" y="2595365"/>
            <a:ext cx="10856318" cy="4757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9" name="Text 7"/>
          <p:cNvSpPr/>
          <p:nvPr/>
        </p:nvSpPr>
        <p:spPr>
          <a:xfrm>
            <a:off x="833239" y="2700932"/>
            <a:ext cx="238025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Rural healthcare access</a:t>
            </a:r>
            <a:endParaRPr lang="en-US" sz="1292" dirty="0"/>
          </a:p>
        </p:txBody>
      </p:sp>
      <p:sp>
        <p:nvSpPr>
          <p:cNvPr id="10" name="Text 8"/>
          <p:cNvSpPr/>
          <p:nvPr/>
        </p:nvSpPr>
        <p:spPr>
          <a:xfrm>
            <a:off x="3550445" y="2700932"/>
            <a:ext cx="3462734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Limited doctor availability</a:t>
            </a:r>
            <a:endParaRPr lang="en-US" sz="1292" dirty="0"/>
          </a:p>
        </p:txBody>
      </p:sp>
      <p:sp>
        <p:nvSpPr>
          <p:cNvPr id="11" name="Text 9"/>
          <p:cNvSpPr/>
          <p:nvPr/>
        </p:nvSpPr>
        <p:spPr>
          <a:xfrm>
            <a:off x="7350125" y="2700932"/>
            <a:ext cx="4008735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Virtual appointments through THS</a:t>
            </a:r>
            <a:endParaRPr lang="en-US" sz="1292" dirty="0"/>
          </a:p>
        </p:txBody>
      </p:sp>
      <p:sp>
        <p:nvSpPr>
          <p:cNvPr id="12" name="Shape 10"/>
          <p:cNvSpPr/>
          <p:nvPr/>
        </p:nvSpPr>
        <p:spPr>
          <a:xfrm>
            <a:off x="667842" y="3071119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13" name="Text 11"/>
          <p:cNvSpPr/>
          <p:nvPr/>
        </p:nvSpPr>
        <p:spPr>
          <a:xfrm>
            <a:off x="833239" y="3176687"/>
            <a:ext cx="238025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Data management</a:t>
            </a:r>
            <a:endParaRPr lang="en-US" sz="1292" dirty="0"/>
          </a:p>
        </p:txBody>
      </p:sp>
      <p:sp>
        <p:nvSpPr>
          <p:cNvPr id="14" name="Text 12"/>
          <p:cNvSpPr/>
          <p:nvPr/>
        </p:nvSpPr>
        <p:spPr>
          <a:xfrm>
            <a:off x="3550445" y="3176687"/>
            <a:ext cx="3462734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Manual records and paperwork</a:t>
            </a:r>
            <a:endParaRPr lang="en-US" sz="1292" dirty="0"/>
          </a:p>
        </p:txBody>
      </p:sp>
      <p:sp>
        <p:nvSpPr>
          <p:cNvPr id="15" name="Text 13"/>
          <p:cNvSpPr/>
          <p:nvPr/>
        </p:nvSpPr>
        <p:spPr>
          <a:xfrm>
            <a:off x="7350125" y="3176687"/>
            <a:ext cx="4008735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Digital database integration</a:t>
            </a:r>
            <a:endParaRPr lang="en-US" sz="1292" dirty="0"/>
          </a:p>
        </p:txBody>
      </p:sp>
      <p:sp>
        <p:nvSpPr>
          <p:cNvPr id="16" name="Shape 14"/>
          <p:cNvSpPr/>
          <p:nvPr/>
        </p:nvSpPr>
        <p:spPr>
          <a:xfrm>
            <a:off x="667842" y="3546872"/>
            <a:ext cx="10856318" cy="4757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17" name="Text 15"/>
          <p:cNvSpPr/>
          <p:nvPr/>
        </p:nvSpPr>
        <p:spPr>
          <a:xfrm>
            <a:off x="833239" y="3652441"/>
            <a:ext cx="238025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Security concerns</a:t>
            </a:r>
            <a:endParaRPr lang="en-US" sz="1292" dirty="0"/>
          </a:p>
        </p:txBody>
      </p:sp>
      <p:sp>
        <p:nvSpPr>
          <p:cNvPr id="18" name="Text 16"/>
          <p:cNvSpPr/>
          <p:nvPr/>
        </p:nvSpPr>
        <p:spPr>
          <a:xfrm>
            <a:off x="3550445" y="3652441"/>
            <a:ext cx="3462734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Passwords in plain text</a:t>
            </a:r>
            <a:endParaRPr lang="en-US" sz="1292" dirty="0"/>
          </a:p>
        </p:txBody>
      </p:sp>
      <p:sp>
        <p:nvSpPr>
          <p:cNvPr id="19" name="Text 17"/>
          <p:cNvSpPr/>
          <p:nvPr/>
        </p:nvSpPr>
        <p:spPr>
          <a:xfrm>
            <a:off x="7350125" y="3652441"/>
            <a:ext cx="4008735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Salted SHA-256 encryption</a:t>
            </a:r>
            <a:endParaRPr lang="en-US" sz="1292" dirty="0"/>
          </a:p>
        </p:txBody>
      </p:sp>
      <p:sp>
        <p:nvSpPr>
          <p:cNvPr id="20" name="Shape 18"/>
          <p:cNvSpPr/>
          <p:nvPr/>
        </p:nvSpPr>
        <p:spPr>
          <a:xfrm>
            <a:off x="667842" y="4022626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21" name="Text 19"/>
          <p:cNvSpPr/>
          <p:nvPr/>
        </p:nvSpPr>
        <p:spPr>
          <a:xfrm>
            <a:off x="833239" y="4128194"/>
            <a:ext cx="238025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Real-time updates</a:t>
            </a:r>
            <a:endParaRPr lang="en-US" sz="1292" dirty="0"/>
          </a:p>
        </p:txBody>
      </p:sp>
      <p:sp>
        <p:nvSpPr>
          <p:cNvPr id="22" name="Text 20"/>
          <p:cNvSpPr/>
          <p:nvPr/>
        </p:nvSpPr>
        <p:spPr>
          <a:xfrm>
            <a:off x="3550445" y="4128194"/>
            <a:ext cx="3462734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Delayed synchronisation</a:t>
            </a:r>
            <a:endParaRPr lang="en-US" sz="1292" dirty="0"/>
          </a:p>
        </p:txBody>
      </p:sp>
      <p:sp>
        <p:nvSpPr>
          <p:cNvPr id="23" name="Text 21"/>
          <p:cNvSpPr/>
          <p:nvPr/>
        </p:nvSpPr>
        <p:spPr>
          <a:xfrm>
            <a:off x="7350125" y="4128194"/>
            <a:ext cx="4008735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Live MySQL data retrieval</a:t>
            </a:r>
            <a:endParaRPr lang="en-US" sz="1292" dirty="0"/>
          </a:p>
        </p:txBody>
      </p:sp>
      <p:sp>
        <p:nvSpPr>
          <p:cNvPr id="24" name="Text 22"/>
          <p:cNvSpPr/>
          <p:nvPr/>
        </p:nvSpPr>
        <p:spPr>
          <a:xfrm>
            <a:off x="909538" y="4876800"/>
            <a:ext cx="10620970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C6C9DC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Goal: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To create a lightweight, secure, and user-friendly telehealth application that enables patients to book consultations and doctors to manage cases digitally with instant data access.</a:t>
            </a:r>
            <a:endParaRPr lang="en-US" sz="1292" dirty="0"/>
          </a:p>
        </p:txBody>
      </p:sp>
      <p:sp>
        <p:nvSpPr>
          <p:cNvPr id="25" name="Shape 23"/>
          <p:cNvSpPr/>
          <p:nvPr/>
        </p:nvSpPr>
        <p:spPr>
          <a:xfrm>
            <a:off x="661492" y="4690765"/>
            <a:ext cx="19050" cy="901303"/>
          </a:xfrm>
          <a:prstGeom prst="rect">
            <a:avLst/>
          </a:prstGeom>
          <a:solidFill>
            <a:srgbClr val="C6C9DC"/>
          </a:solidFill>
          <a:ln/>
        </p:spPr>
        <p:txBody>
          <a:bodyPr/>
          <a:lstStyle/>
          <a:p>
            <a:endParaRPr lang="en-AU"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904280"/>
            <a:ext cx="5358706" cy="516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Functional Requirements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661492" y="1487091"/>
            <a:ext cx="3307854" cy="413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583" dirty="0">
                <a:solidFill>
                  <a:srgbClr val="C6C9DC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Core Features</a:t>
            </a:r>
            <a:endParaRPr lang="en-US" sz="2583" dirty="0"/>
          </a:p>
        </p:txBody>
      </p:sp>
      <p:sp>
        <p:nvSpPr>
          <p:cNvPr id="4" name="Shape 2"/>
          <p:cNvSpPr/>
          <p:nvPr/>
        </p:nvSpPr>
        <p:spPr>
          <a:xfrm>
            <a:off x="661492" y="2148582"/>
            <a:ext cx="3512741" cy="1255613"/>
          </a:xfrm>
          <a:prstGeom prst="roundRect">
            <a:avLst>
              <a:gd name="adj" fmla="val 11855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5" name="Text 3"/>
          <p:cNvSpPr/>
          <p:nvPr/>
        </p:nvSpPr>
        <p:spPr>
          <a:xfrm>
            <a:off x="845840" y="2332931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Patient Module</a:t>
            </a:r>
            <a:endParaRPr lang="en-US" sz="1625" dirty="0"/>
          </a:p>
        </p:txBody>
      </p:sp>
      <p:sp>
        <p:nvSpPr>
          <p:cNvPr id="6" name="Text 4"/>
          <p:cNvSpPr/>
          <p:nvPr/>
        </p:nvSpPr>
        <p:spPr>
          <a:xfrm>
            <a:off x="845841" y="2690614"/>
            <a:ext cx="3144044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Registration, login, view appointments and prescriptions.</a:t>
            </a:r>
            <a:endParaRPr lang="en-US" sz="1292" dirty="0"/>
          </a:p>
        </p:txBody>
      </p:sp>
      <p:sp>
        <p:nvSpPr>
          <p:cNvPr id="7" name="Shape 5"/>
          <p:cNvSpPr/>
          <p:nvPr/>
        </p:nvSpPr>
        <p:spPr>
          <a:xfrm>
            <a:off x="4339531" y="2148582"/>
            <a:ext cx="3512840" cy="1255613"/>
          </a:xfrm>
          <a:prstGeom prst="roundRect">
            <a:avLst>
              <a:gd name="adj" fmla="val 11855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8" name="Text 6"/>
          <p:cNvSpPr/>
          <p:nvPr/>
        </p:nvSpPr>
        <p:spPr>
          <a:xfrm>
            <a:off x="4523880" y="2332931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Doctor Module</a:t>
            </a:r>
            <a:endParaRPr lang="en-US" sz="1625" dirty="0"/>
          </a:p>
        </p:txBody>
      </p:sp>
      <p:sp>
        <p:nvSpPr>
          <p:cNvPr id="9" name="Text 7"/>
          <p:cNvSpPr/>
          <p:nvPr/>
        </p:nvSpPr>
        <p:spPr>
          <a:xfrm>
            <a:off x="4523879" y="2690614"/>
            <a:ext cx="3144143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Access assigned appointments and update prescriptions.</a:t>
            </a:r>
            <a:endParaRPr lang="en-US" sz="1292" dirty="0"/>
          </a:p>
        </p:txBody>
      </p:sp>
      <p:sp>
        <p:nvSpPr>
          <p:cNvPr id="10" name="Shape 8"/>
          <p:cNvSpPr/>
          <p:nvPr/>
        </p:nvSpPr>
        <p:spPr>
          <a:xfrm>
            <a:off x="8017670" y="2148582"/>
            <a:ext cx="3512741" cy="1255613"/>
          </a:xfrm>
          <a:prstGeom prst="roundRect">
            <a:avLst>
              <a:gd name="adj" fmla="val 11855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11" name="Text 9"/>
          <p:cNvSpPr/>
          <p:nvPr/>
        </p:nvSpPr>
        <p:spPr>
          <a:xfrm>
            <a:off x="8202018" y="2332931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Admin Module</a:t>
            </a:r>
            <a:endParaRPr lang="en-US" sz="1625" dirty="0"/>
          </a:p>
        </p:txBody>
      </p:sp>
      <p:sp>
        <p:nvSpPr>
          <p:cNvPr id="12" name="Text 10"/>
          <p:cNvSpPr/>
          <p:nvPr/>
        </p:nvSpPr>
        <p:spPr>
          <a:xfrm>
            <a:off x="8202018" y="2690614"/>
            <a:ext cx="3144044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Add doctors, view system analytics, manage users.</a:t>
            </a:r>
            <a:endParaRPr lang="en-US" sz="1292" dirty="0"/>
          </a:p>
        </p:txBody>
      </p:sp>
      <p:sp>
        <p:nvSpPr>
          <p:cNvPr id="13" name="Shape 11"/>
          <p:cNvSpPr/>
          <p:nvPr/>
        </p:nvSpPr>
        <p:spPr>
          <a:xfrm>
            <a:off x="661492" y="3569494"/>
            <a:ext cx="5351760" cy="990997"/>
          </a:xfrm>
          <a:prstGeom prst="roundRect">
            <a:avLst>
              <a:gd name="adj" fmla="val 15021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14" name="Text 12"/>
          <p:cNvSpPr/>
          <p:nvPr/>
        </p:nvSpPr>
        <p:spPr>
          <a:xfrm>
            <a:off x="845840" y="3753843"/>
            <a:ext cx="2497038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Dynamic Database Link</a:t>
            </a:r>
            <a:endParaRPr lang="en-US" sz="1625" dirty="0"/>
          </a:p>
        </p:txBody>
      </p:sp>
      <p:sp>
        <p:nvSpPr>
          <p:cNvPr id="15" name="Text 13"/>
          <p:cNvSpPr/>
          <p:nvPr/>
        </p:nvSpPr>
        <p:spPr>
          <a:xfrm>
            <a:off x="845840" y="4111526"/>
            <a:ext cx="498306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All records stored and fetched in real time.</a:t>
            </a:r>
            <a:endParaRPr lang="en-US" sz="1292" dirty="0"/>
          </a:p>
        </p:txBody>
      </p:sp>
      <p:sp>
        <p:nvSpPr>
          <p:cNvPr id="16" name="Shape 14"/>
          <p:cNvSpPr/>
          <p:nvPr/>
        </p:nvSpPr>
        <p:spPr>
          <a:xfrm>
            <a:off x="6178551" y="3569494"/>
            <a:ext cx="5351859" cy="990997"/>
          </a:xfrm>
          <a:prstGeom prst="roundRect">
            <a:avLst>
              <a:gd name="adj" fmla="val 15021"/>
            </a:avLst>
          </a:prstGeom>
          <a:solidFill>
            <a:srgbClr val="FFFFFF"/>
          </a:solidFill>
          <a:ln w="22860">
            <a:solidFill>
              <a:srgbClr val="C5C7D2"/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17" name="Text 15"/>
          <p:cNvSpPr/>
          <p:nvPr/>
        </p:nvSpPr>
        <p:spPr>
          <a:xfrm>
            <a:off x="6362899" y="3753843"/>
            <a:ext cx="2272804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Session Management</a:t>
            </a:r>
            <a:endParaRPr lang="en-US" sz="1625" dirty="0"/>
          </a:p>
        </p:txBody>
      </p:sp>
      <p:sp>
        <p:nvSpPr>
          <p:cNvPr id="18" name="Text 16"/>
          <p:cNvSpPr/>
          <p:nvPr/>
        </p:nvSpPr>
        <p:spPr>
          <a:xfrm>
            <a:off x="6362899" y="4111526"/>
            <a:ext cx="4983163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Role-based access for each user type.</a:t>
            </a:r>
            <a:endParaRPr lang="en-US" sz="1292" dirty="0"/>
          </a:p>
        </p:txBody>
      </p:sp>
      <p:sp>
        <p:nvSpPr>
          <p:cNvPr id="19" name="Text 17"/>
          <p:cNvSpPr/>
          <p:nvPr/>
        </p:nvSpPr>
        <p:spPr>
          <a:xfrm>
            <a:off x="661492" y="4808538"/>
            <a:ext cx="2480866" cy="310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917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Example Stats:</a:t>
            </a:r>
            <a:endParaRPr lang="en-US" sz="1917" dirty="0"/>
          </a:p>
        </p:txBody>
      </p:sp>
      <p:sp>
        <p:nvSpPr>
          <p:cNvPr id="20" name="Text 18"/>
          <p:cNvSpPr/>
          <p:nvPr/>
        </p:nvSpPr>
        <p:spPr>
          <a:xfrm>
            <a:off x="661492" y="5366643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Database holds 6 main tables and 100+ records during testing.</a:t>
            </a:r>
            <a:endParaRPr lang="en-US" sz="1292" dirty="0"/>
          </a:p>
        </p:txBody>
      </p:sp>
      <p:sp>
        <p:nvSpPr>
          <p:cNvPr id="21" name="Text 19"/>
          <p:cNvSpPr/>
          <p:nvPr/>
        </p:nvSpPr>
        <p:spPr>
          <a:xfrm>
            <a:off x="661492" y="5689104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Average data retrieval time = 1.2 seconds.</a:t>
            </a:r>
            <a:endParaRPr lang="en-US" sz="1292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346299"/>
            <a:ext cx="6396832" cy="516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Non-Functional Requirements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661492" y="2193727"/>
            <a:ext cx="10869018" cy="2867223"/>
          </a:xfrm>
          <a:prstGeom prst="roundRect">
            <a:avLst>
              <a:gd name="adj" fmla="val 5192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4" name="Shape 2"/>
          <p:cNvSpPr/>
          <p:nvPr/>
        </p:nvSpPr>
        <p:spPr>
          <a:xfrm>
            <a:off x="667842" y="2200077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5" name="Text 3"/>
          <p:cNvSpPr/>
          <p:nvPr/>
        </p:nvSpPr>
        <p:spPr>
          <a:xfrm>
            <a:off x="833239" y="2305645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Category</a:t>
            </a:r>
            <a:endParaRPr lang="en-US" sz="1292" dirty="0"/>
          </a:p>
        </p:txBody>
      </p:sp>
      <p:sp>
        <p:nvSpPr>
          <p:cNvPr id="6" name="Text 4"/>
          <p:cNvSpPr/>
          <p:nvPr/>
        </p:nvSpPr>
        <p:spPr>
          <a:xfrm>
            <a:off x="3007619" y="2305645"/>
            <a:ext cx="291990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Requirement</a:t>
            </a:r>
            <a:endParaRPr lang="en-US" sz="1292" dirty="0"/>
          </a:p>
        </p:txBody>
      </p:sp>
      <p:sp>
        <p:nvSpPr>
          <p:cNvPr id="7" name="Text 5"/>
          <p:cNvSpPr/>
          <p:nvPr/>
        </p:nvSpPr>
        <p:spPr>
          <a:xfrm>
            <a:off x="6264473" y="2305645"/>
            <a:ext cx="509438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Implementation Detail</a:t>
            </a:r>
            <a:endParaRPr lang="en-US" sz="1292" dirty="0"/>
          </a:p>
        </p:txBody>
      </p:sp>
      <p:sp>
        <p:nvSpPr>
          <p:cNvPr id="8" name="Shape 6"/>
          <p:cNvSpPr/>
          <p:nvPr/>
        </p:nvSpPr>
        <p:spPr>
          <a:xfrm>
            <a:off x="667842" y="2675831"/>
            <a:ext cx="10856318" cy="4757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9" name="Text 7"/>
          <p:cNvSpPr/>
          <p:nvPr/>
        </p:nvSpPr>
        <p:spPr>
          <a:xfrm>
            <a:off x="833239" y="2781399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C6C9DC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Security</a:t>
            </a:r>
            <a:endParaRPr lang="en-US" sz="1292" dirty="0"/>
          </a:p>
        </p:txBody>
      </p:sp>
      <p:sp>
        <p:nvSpPr>
          <p:cNvPr id="10" name="Text 8"/>
          <p:cNvSpPr/>
          <p:nvPr/>
        </p:nvSpPr>
        <p:spPr>
          <a:xfrm>
            <a:off x="3007619" y="2781399"/>
            <a:ext cx="291990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Encrypt user credentials</a:t>
            </a:r>
            <a:endParaRPr lang="en-US" sz="1292" dirty="0"/>
          </a:p>
        </p:txBody>
      </p:sp>
      <p:sp>
        <p:nvSpPr>
          <p:cNvPr id="11" name="Text 9"/>
          <p:cNvSpPr/>
          <p:nvPr/>
        </p:nvSpPr>
        <p:spPr>
          <a:xfrm>
            <a:off x="6264473" y="2781399"/>
            <a:ext cx="509438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Salted SHA-256 hashing</a:t>
            </a:r>
            <a:endParaRPr lang="en-US" sz="1292" dirty="0"/>
          </a:p>
        </p:txBody>
      </p:sp>
      <p:sp>
        <p:nvSpPr>
          <p:cNvPr id="12" name="Shape 10"/>
          <p:cNvSpPr/>
          <p:nvPr/>
        </p:nvSpPr>
        <p:spPr>
          <a:xfrm>
            <a:off x="667842" y="3151585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13" name="Text 11"/>
          <p:cNvSpPr/>
          <p:nvPr/>
        </p:nvSpPr>
        <p:spPr>
          <a:xfrm>
            <a:off x="833239" y="3257153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Usability</a:t>
            </a:r>
            <a:endParaRPr lang="en-US" sz="1292" dirty="0"/>
          </a:p>
        </p:txBody>
      </p:sp>
      <p:sp>
        <p:nvSpPr>
          <p:cNvPr id="14" name="Text 12"/>
          <p:cNvSpPr/>
          <p:nvPr/>
        </p:nvSpPr>
        <p:spPr>
          <a:xfrm>
            <a:off x="3007619" y="3257153"/>
            <a:ext cx="291990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Clean JavaFX UI</a:t>
            </a:r>
            <a:endParaRPr lang="en-US" sz="1292" dirty="0"/>
          </a:p>
        </p:txBody>
      </p:sp>
      <p:sp>
        <p:nvSpPr>
          <p:cNvPr id="15" name="Text 13"/>
          <p:cNvSpPr/>
          <p:nvPr/>
        </p:nvSpPr>
        <p:spPr>
          <a:xfrm>
            <a:off x="6264473" y="3257153"/>
            <a:ext cx="509438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Scene Builder layouts</a:t>
            </a:r>
            <a:endParaRPr lang="en-US" sz="1292" dirty="0"/>
          </a:p>
        </p:txBody>
      </p:sp>
      <p:sp>
        <p:nvSpPr>
          <p:cNvPr id="16" name="Shape 14"/>
          <p:cNvSpPr/>
          <p:nvPr/>
        </p:nvSpPr>
        <p:spPr>
          <a:xfrm>
            <a:off x="667842" y="3627339"/>
            <a:ext cx="10856318" cy="4757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17" name="Text 15"/>
          <p:cNvSpPr/>
          <p:nvPr/>
        </p:nvSpPr>
        <p:spPr>
          <a:xfrm>
            <a:off x="833239" y="3732907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E0F5FB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Performance</a:t>
            </a:r>
            <a:endParaRPr lang="en-US" sz="1292" dirty="0"/>
          </a:p>
        </p:txBody>
      </p:sp>
      <p:sp>
        <p:nvSpPr>
          <p:cNvPr id="18" name="Text 16"/>
          <p:cNvSpPr/>
          <p:nvPr/>
        </p:nvSpPr>
        <p:spPr>
          <a:xfrm>
            <a:off x="3007619" y="3732907"/>
            <a:ext cx="291990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1–2 second response time</a:t>
            </a:r>
            <a:endParaRPr lang="en-US" sz="1292" dirty="0"/>
          </a:p>
        </p:txBody>
      </p:sp>
      <p:sp>
        <p:nvSpPr>
          <p:cNvPr id="19" name="Text 17"/>
          <p:cNvSpPr/>
          <p:nvPr/>
        </p:nvSpPr>
        <p:spPr>
          <a:xfrm>
            <a:off x="6264473" y="3732907"/>
            <a:ext cx="509438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Optimised SQL queries</a:t>
            </a:r>
            <a:endParaRPr lang="en-US" sz="1292" dirty="0"/>
          </a:p>
        </p:txBody>
      </p:sp>
      <p:sp>
        <p:nvSpPr>
          <p:cNvPr id="20" name="Shape 18"/>
          <p:cNvSpPr/>
          <p:nvPr/>
        </p:nvSpPr>
        <p:spPr>
          <a:xfrm>
            <a:off x="667842" y="4103093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21" name="Text 19"/>
          <p:cNvSpPr/>
          <p:nvPr/>
        </p:nvSpPr>
        <p:spPr>
          <a:xfrm>
            <a:off x="833239" y="4208661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C4D5E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Reliability</a:t>
            </a:r>
            <a:endParaRPr lang="en-US" sz="1292" dirty="0"/>
          </a:p>
        </p:txBody>
      </p:sp>
      <p:sp>
        <p:nvSpPr>
          <p:cNvPr id="22" name="Text 20"/>
          <p:cNvSpPr/>
          <p:nvPr/>
        </p:nvSpPr>
        <p:spPr>
          <a:xfrm>
            <a:off x="3007619" y="4208661"/>
            <a:ext cx="291990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Data validation on input</a:t>
            </a:r>
            <a:endParaRPr lang="en-US" sz="1292" dirty="0"/>
          </a:p>
        </p:txBody>
      </p:sp>
      <p:sp>
        <p:nvSpPr>
          <p:cNvPr id="23" name="Text 21"/>
          <p:cNvSpPr/>
          <p:nvPr/>
        </p:nvSpPr>
        <p:spPr>
          <a:xfrm>
            <a:off x="6264473" y="4208661"/>
            <a:ext cx="509438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Duplicate email check</a:t>
            </a:r>
            <a:endParaRPr lang="en-US" sz="1292" dirty="0"/>
          </a:p>
        </p:txBody>
      </p:sp>
      <p:sp>
        <p:nvSpPr>
          <p:cNvPr id="24" name="Shape 22"/>
          <p:cNvSpPr/>
          <p:nvPr/>
        </p:nvSpPr>
        <p:spPr>
          <a:xfrm>
            <a:off x="667842" y="4578846"/>
            <a:ext cx="10856318" cy="4757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25" name="Text 23"/>
          <p:cNvSpPr/>
          <p:nvPr/>
        </p:nvSpPr>
        <p:spPr>
          <a:xfrm>
            <a:off x="833239" y="4684415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BFC3CD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Scalability</a:t>
            </a:r>
            <a:endParaRPr lang="en-US" sz="1292" dirty="0"/>
          </a:p>
        </p:txBody>
      </p:sp>
      <p:sp>
        <p:nvSpPr>
          <p:cNvPr id="26" name="Text 24"/>
          <p:cNvSpPr/>
          <p:nvPr/>
        </p:nvSpPr>
        <p:spPr>
          <a:xfrm>
            <a:off x="3007619" y="4684415"/>
            <a:ext cx="291990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Modular design</a:t>
            </a:r>
            <a:endParaRPr lang="en-US" sz="1292" dirty="0"/>
          </a:p>
        </p:txBody>
      </p:sp>
      <p:sp>
        <p:nvSpPr>
          <p:cNvPr id="27" name="Text 25"/>
          <p:cNvSpPr/>
          <p:nvPr/>
        </p:nvSpPr>
        <p:spPr>
          <a:xfrm>
            <a:off x="6264473" y="4684415"/>
            <a:ext cx="509438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Future expansion possible</a:t>
            </a:r>
            <a:endParaRPr lang="en-US" sz="1292" dirty="0"/>
          </a:p>
        </p:txBody>
      </p:sp>
      <p:sp>
        <p:nvSpPr>
          <p:cNvPr id="28" name="Text 26"/>
          <p:cNvSpPr/>
          <p:nvPr/>
        </p:nvSpPr>
        <p:spPr>
          <a:xfrm>
            <a:off x="661492" y="5246985"/>
            <a:ext cx="10869018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Note: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Performance was monitored through query logs and response-time tests.</a:t>
            </a:r>
            <a:endParaRPr lang="en-US" sz="1292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33492" y="960735"/>
            <a:ext cx="5636518" cy="516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System Architecture (MVC)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5233492" y="1543546"/>
            <a:ext cx="5893395" cy="4134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250"/>
              </a:lnSpc>
            </a:pPr>
            <a:r>
              <a:rPr lang="en-US" sz="2583" dirty="0">
                <a:solidFill>
                  <a:srgbClr val="C6C9DC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Model – View – Controller Structure</a:t>
            </a:r>
            <a:endParaRPr lang="en-US" sz="2583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3492" y="2205037"/>
            <a:ext cx="826889" cy="99228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25680" y="2370336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Model Layer</a:t>
            </a:r>
            <a:endParaRPr lang="en-US" sz="1625" dirty="0"/>
          </a:p>
        </p:txBody>
      </p:sp>
      <p:sp>
        <p:nvSpPr>
          <p:cNvPr id="7" name="Text 3"/>
          <p:cNvSpPr/>
          <p:nvPr/>
        </p:nvSpPr>
        <p:spPr>
          <a:xfrm>
            <a:off x="6225679" y="2728019"/>
            <a:ext cx="530483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Manages entities like Patient, Doctor, Appointment.</a:t>
            </a:r>
            <a:endParaRPr lang="en-US" sz="1292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3492" y="3197324"/>
            <a:ext cx="826889" cy="99228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6225680" y="3362623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View Layer</a:t>
            </a:r>
            <a:endParaRPr lang="en-US" sz="1625" dirty="0"/>
          </a:p>
        </p:txBody>
      </p:sp>
      <p:sp>
        <p:nvSpPr>
          <p:cNvPr id="10" name="Text 5"/>
          <p:cNvSpPr/>
          <p:nvPr/>
        </p:nvSpPr>
        <p:spPr>
          <a:xfrm>
            <a:off x="6225679" y="3720306"/>
            <a:ext cx="530483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FXML files such as login.fxml and admin_dashboard.fxml.</a:t>
            </a:r>
            <a:endParaRPr lang="en-US" sz="1292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33492" y="4189611"/>
            <a:ext cx="826889" cy="99228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225680" y="4354909"/>
            <a:ext cx="2067421" cy="258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00"/>
              </a:lnSpc>
            </a:pPr>
            <a:r>
              <a:rPr lang="en-US" sz="1625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Controller Layer</a:t>
            </a:r>
            <a:endParaRPr lang="en-US" sz="1625" dirty="0"/>
          </a:p>
        </p:txBody>
      </p:sp>
      <p:sp>
        <p:nvSpPr>
          <p:cNvPr id="13" name="Text 7"/>
          <p:cNvSpPr/>
          <p:nvPr/>
        </p:nvSpPr>
        <p:spPr>
          <a:xfrm>
            <a:off x="6225679" y="4712593"/>
            <a:ext cx="530483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Java classes managing UI actions and services.</a:t>
            </a:r>
            <a:endParaRPr lang="en-US" sz="1292" dirty="0"/>
          </a:p>
        </p:txBody>
      </p:sp>
      <p:sp>
        <p:nvSpPr>
          <p:cNvPr id="14" name="Text 8"/>
          <p:cNvSpPr/>
          <p:nvPr/>
        </p:nvSpPr>
        <p:spPr>
          <a:xfrm>
            <a:off x="5233492" y="5367933"/>
            <a:ext cx="6297018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Flow Example: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Admin adds doctor → Controller calls Service → Repository writes to MySQL → UI updates.</a:t>
            </a:r>
            <a:endParaRPr lang="en-US" sz="1292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233492" y="1465362"/>
            <a:ext cx="5791597" cy="516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Technology Stack and Tools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5233492" y="2395439"/>
            <a:ext cx="2484933" cy="310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917" dirty="0">
                <a:solidFill>
                  <a:srgbClr val="C6C9DC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Development Tools:</a:t>
            </a:r>
            <a:endParaRPr lang="en-US" sz="1917" dirty="0"/>
          </a:p>
        </p:txBody>
      </p:sp>
      <p:sp>
        <p:nvSpPr>
          <p:cNvPr id="5" name="Text 2"/>
          <p:cNvSpPr/>
          <p:nvPr/>
        </p:nvSpPr>
        <p:spPr>
          <a:xfrm>
            <a:off x="5233492" y="2870795"/>
            <a:ext cx="294679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Language: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Java 21</a:t>
            </a:r>
            <a:endParaRPr lang="en-US" sz="1292" dirty="0"/>
          </a:p>
        </p:txBody>
      </p:sp>
      <p:sp>
        <p:nvSpPr>
          <p:cNvPr id="6" name="Text 3"/>
          <p:cNvSpPr/>
          <p:nvPr/>
        </p:nvSpPr>
        <p:spPr>
          <a:xfrm>
            <a:off x="5233492" y="3193257"/>
            <a:ext cx="294679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Framework: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JavaFX 24</a:t>
            </a:r>
            <a:endParaRPr lang="en-US" sz="1292" dirty="0"/>
          </a:p>
        </p:txBody>
      </p:sp>
      <p:sp>
        <p:nvSpPr>
          <p:cNvPr id="7" name="Text 4"/>
          <p:cNvSpPr/>
          <p:nvPr/>
        </p:nvSpPr>
        <p:spPr>
          <a:xfrm>
            <a:off x="5233492" y="3515718"/>
            <a:ext cx="2946797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Database: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MySQL 8.0 (local server)</a:t>
            </a:r>
            <a:endParaRPr lang="en-US" sz="1292" dirty="0"/>
          </a:p>
        </p:txBody>
      </p:sp>
      <p:sp>
        <p:nvSpPr>
          <p:cNvPr id="8" name="Text 5"/>
          <p:cNvSpPr/>
          <p:nvPr/>
        </p:nvSpPr>
        <p:spPr>
          <a:xfrm>
            <a:off x="5233492" y="4102794"/>
            <a:ext cx="294679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IDE: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NetBeans 21</a:t>
            </a:r>
            <a:endParaRPr lang="en-US" sz="1292" dirty="0"/>
          </a:p>
        </p:txBody>
      </p:sp>
      <p:sp>
        <p:nvSpPr>
          <p:cNvPr id="9" name="Text 6"/>
          <p:cNvSpPr/>
          <p:nvPr/>
        </p:nvSpPr>
        <p:spPr>
          <a:xfrm>
            <a:off x="5233492" y="4425256"/>
            <a:ext cx="294679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GUI Design: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Scene Builder</a:t>
            </a:r>
            <a:endParaRPr lang="en-US" sz="1292" dirty="0"/>
          </a:p>
        </p:txBody>
      </p:sp>
      <p:sp>
        <p:nvSpPr>
          <p:cNvPr id="10" name="Text 7"/>
          <p:cNvSpPr/>
          <p:nvPr/>
        </p:nvSpPr>
        <p:spPr>
          <a:xfrm>
            <a:off x="5233492" y="4747717"/>
            <a:ext cx="294679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Connectivity: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JDBC Driver</a:t>
            </a:r>
            <a:endParaRPr lang="en-US" sz="1292" dirty="0"/>
          </a:p>
        </p:txBody>
      </p:sp>
      <p:sp>
        <p:nvSpPr>
          <p:cNvPr id="11" name="Text 8"/>
          <p:cNvSpPr/>
          <p:nvPr/>
        </p:nvSpPr>
        <p:spPr>
          <a:xfrm>
            <a:off x="5233492" y="5070177"/>
            <a:ext cx="2946797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Version Control:</a:t>
            </a: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GitHub</a:t>
            </a:r>
            <a:endParaRPr lang="en-US" sz="1292" dirty="0"/>
          </a:p>
        </p:txBody>
      </p:sp>
      <p:sp>
        <p:nvSpPr>
          <p:cNvPr id="12" name="Text 9"/>
          <p:cNvSpPr/>
          <p:nvPr/>
        </p:nvSpPr>
        <p:spPr>
          <a:xfrm>
            <a:off x="8590062" y="2395439"/>
            <a:ext cx="2495352" cy="310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917" dirty="0">
                <a:solidFill>
                  <a:srgbClr val="E5E0DF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Additional Libraries:</a:t>
            </a:r>
            <a:endParaRPr lang="en-US" sz="1917" dirty="0"/>
          </a:p>
        </p:txBody>
      </p:sp>
      <p:sp>
        <p:nvSpPr>
          <p:cNvPr id="13" name="Text 10"/>
          <p:cNvSpPr/>
          <p:nvPr/>
        </p:nvSpPr>
        <p:spPr>
          <a:xfrm>
            <a:off x="8590062" y="2870795"/>
            <a:ext cx="2946797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SecurityUtil class for hashing and salt generation.</a:t>
            </a:r>
            <a:endParaRPr lang="en-US" sz="1292" dirty="0"/>
          </a:p>
        </p:txBody>
      </p:sp>
      <p:sp>
        <p:nvSpPr>
          <p:cNvPr id="14" name="Text 11"/>
          <p:cNvSpPr/>
          <p:nvPr/>
        </p:nvSpPr>
        <p:spPr>
          <a:xfrm>
            <a:off x="8590062" y="3457873"/>
            <a:ext cx="2946797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Custom ServiceLocator for dependency management.</a:t>
            </a:r>
            <a:endParaRPr lang="en-US" sz="1292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807839"/>
            <a:ext cx="5533628" cy="516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Database Design and ERD</a:t>
            </a:r>
            <a:endParaRPr lang="en-US" sz="3250" dirty="0"/>
          </a:p>
        </p:txBody>
      </p:sp>
      <p:sp>
        <p:nvSpPr>
          <p:cNvPr id="3" name="Text 1"/>
          <p:cNvSpPr/>
          <p:nvPr/>
        </p:nvSpPr>
        <p:spPr>
          <a:xfrm>
            <a:off x="661492" y="1737916"/>
            <a:ext cx="2480866" cy="310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917" dirty="0">
                <a:solidFill>
                  <a:srgbClr val="C6C9DC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Main Tables:</a:t>
            </a:r>
            <a:endParaRPr lang="en-US" sz="1917" dirty="0"/>
          </a:p>
        </p:txBody>
      </p:sp>
      <p:sp>
        <p:nvSpPr>
          <p:cNvPr id="4" name="Text 2"/>
          <p:cNvSpPr/>
          <p:nvPr/>
        </p:nvSpPr>
        <p:spPr>
          <a:xfrm>
            <a:off x="661492" y="2213272"/>
            <a:ext cx="636002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user_accounts(id, email, password, role)</a:t>
            </a:r>
            <a:endParaRPr lang="en-US" sz="1292" dirty="0"/>
          </a:p>
        </p:txBody>
      </p:sp>
      <p:sp>
        <p:nvSpPr>
          <p:cNvPr id="5" name="Text 3"/>
          <p:cNvSpPr/>
          <p:nvPr/>
        </p:nvSpPr>
        <p:spPr>
          <a:xfrm>
            <a:off x="661492" y="2535733"/>
            <a:ext cx="636002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patients(patient_id, name, dob, email)</a:t>
            </a:r>
            <a:endParaRPr lang="en-US" sz="1292" dirty="0"/>
          </a:p>
        </p:txBody>
      </p:sp>
      <p:sp>
        <p:nvSpPr>
          <p:cNvPr id="6" name="Text 4"/>
          <p:cNvSpPr/>
          <p:nvPr/>
        </p:nvSpPr>
        <p:spPr>
          <a:xfrm>
            <a:off x="661492" y="2858194"/>
            <a:ext cx="636002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specialists(specialist_id, name, specialty)</a:t>
            </a:r>
            <a:endParaRPr lang="en-US" sz="1292" dirty="0"/>
          </a:p>
        </p:txBody>
      </p:sp>
      <p:sp>
        <p:nvSpPr>
          <p:cNvPr id="7" name="Text 5"/>
          <p:cNvSpPr/>
          <p:nvPr/>
        </p:nvSpPr>
        <p:spPr>
          <a:xfrm>
            <a:off x="661492" y="3180656"/>
            <a:ext cx="636002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appointments(appointment_id, patient_id, specialist_id, date)</a:t>
            </a:r>
            <a:endParaRPr lang="en-US" sz="1292" dirty="0"/>
          </a:p>
        </p:txBody>
      </p:sp>
      <p:sp>
        <p:nvSpPr>
          <p:cNvPr id="8" name="Text 6"/>
          <p:cNvSpPr/>
          <p:nvPr/>
        </p:nvSpPr>
        <p:spPr>
          <a:xfrm>
            <a:off x="661492" y="3503117"/>
            <a:ext cx="636002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prescriptions(prescription_id, appointment_id, details)</a:t>
            </a:r>
            <a:endParaRPr lang="en-US" sz="1292" dirty="0"/>
          </a:p>
        </p:txBody>
      </p:sp>
      <p:sp>
        <p:nvSpPr>
          <p:cNvPr id="9" name="Text 7"/>
          <p:cNvSpPr/>
          <p:nvPr/>
        </p:nvSpPr>
        <p:spPr>
          <a:xfrm>
            <a:off x="661492" y="3933032"/>
            <a:ext cx="2480866" cy="3100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17"/>
              </a:lnSpc>
            </a:pPr>
            <a:r>
              <a:rPr lang="en-US" sz="1917" dirty="0">
                <a:solidFill>
                  <a:srgbClr val="E0F5FB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Relationships:</a:t>
            </a:r>
            <a:endParaRPr lang="en-US" sz="1917" dirty="0"/>
          </a:p>
        </p:txBody>
      </p:sp>
      <p:sp>
        <p:nvSpPr>
          <p:cNvPr id="10" name="Text 8"/>
          <p:cNvSpPr/>
          <p:nvPr/>
        </p:nvSpPr>
        <p:spPr>
          <a:xfrm>
            <a:off x="661492" y="4408388"/>
            <a:ext cx="636002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One Patient → Many Appointments</a:t>
            </a:r>
            <a:endParaRPr lang="en-US" sz="1292" dirty="0"/>
          </a:p>
        </p:txBody>
      </p:sp>
      <p:sp>
        <p:nvSpPr>
          <p:cNvPr id="11" name="Text 9"/>
          <p:cNvSpPr/>
          <p:nvPr/>
        </p:nvSpPr>
        <p:spPr>
          <a:xfrm>
            <a:off x="661492" y="4730849"/>
            <a:ext cx="636002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One Doctor → Many Appointments</a:t>
            </a:r>
            <a:endParaRPr lang="en-US" sz="1292" dirty="0"/>
          </a:p>
        </p:txBody>
      </p:sp>
      <p:sp>
        <p:nvSpPr>
          <p:cNvPr id="12" name="Text 10"/>
          <p:cNvSpPr/>
          <p:nvPr/>
        </p:nvSpPr>
        <p:spPr>
          <a:xfrm>
            <a:off x="661492" y="5053310"/>
            <a:ext cx="6360021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39" indent="-285739">
              <a:lnSpc>
                <a:spcPts val="2083"/>
              </a:lnSpc>
              <a:buSzPct val="100000"/>
              <a:buChar char="•"/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One Appointment → One Prescription</a:t>
            </a:r>
            <a:endParaRPr lang="en-US" sz="1292" dirty="0"/>
          </a:p>
        </p:txBody>
      </p:sp>
      <p:pic>
        <p:nvPicPr>
          <p:cNvPr id="1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1286" y="1758653"/>
            <a:ext cx="4105473" cy="410547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1492" y="1439367"/>
            <a:ext cx="5972671" cy="516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4042"/>
              </a:lnSpc>
            </a:pPr>
            <a:r>
              <a:rPr lang="en-US" sz="32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Main Features Implemented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661492" y="2286793"/>
            <a:ext cx="10869018" cy="3131840"/>
          </a:xfrm>
          <a:prstGeom prst="roundRect">
            <a:avLst>
              <a:gd name="adj" fmla="val 475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en-AU" sz="1500"/>
          </a:p>
        </p:txBody>
      </p:sp>
      <p:sp>
        <p:nvSpPr>
          <p:cNvPr id="4" name="Shape 2"/>
          <p:cNvSpPr/>
          <p:nvPr/>
        </p:nvSpPr>
        <p:spPr>
          <a:xfrm>
            <a:off x="667842" y="2293145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5" name="Text 3"/>
          <p:cNvSpPr/>
          <p:nvPr/>
        </p:nvSpPr>
        <p:spPr>
          <a:xfrm>
            <a:off x="833239" y="2398712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Module</a:t>
            </a:r>
            <a:endParaRPr lang="en-US" sz="1292" dirty="0"/>
          </a:p>
        </p:txBody>
      </p:sp>
      <p:sp>
        <p:nvSpPr>
          <p:cNvPr id="6" name="Text 4"/>
          <p:cNvSpPr/>
          <p:nvPr/>
        </p:nvSpPr>
        <p:spPr>
          <a:xfrm>
            <a:off x="3007618" y="2398712"/>
            <a:ext cx="400556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Description</a:t>
            </a:r>
            <a:endParaRPr lang="en-US" sz="1292" dirty="0"/>
          </a:p>
        </p:txBody>
      </p:sp>
      <p:sp>
        <p:nvSpPr>
          <p:cNvPr id="7" name="Text 5"/>
          <p:cNvSpPr/>
          <p:nvPr/>
        </p:nvSpPr>
        <p:spPr>
          <a:xfrm>
            <a:off x="7350125" y="2398712"/>
            <a:ext cx="4008735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Database Action</a:t>
            </a:r>
            <a:endParaRPr lang="en-US" sz="1292" dirty="0"/>
          </a:p>
        </p:txBody>
      </p:sp>
      <p:sp>
        <p:nvSpPr>
          <p:cNvPr id="8" name="Shape 6"/>
          <p:cNvSpPr/>
          <p:nvPr/>
        </p:nvSpPr>
        <p:spPr>
          <a:xfrm>
            <a:off x="667842" y="2768898"/>
            <a:ext cx="10856318" cy="74037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9" name="Text 7"/>
          <p:cNvSpPr/>
          <p:nvPr/>
        </p:nvSpPr>
        <p:spPr>
          <a:xfrm>
            <a:off x="833239" y="2874467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C6C9DC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Login System</a:t>
            </a:r>
            <a:endParaRPr lang="en-US" sz="1292" dirty="0"/>
          </a:p>
        </p:txBody>
      </p:sp>
      <p:sp>
        <p:nvSpPr>
          <p:cNvPr id="10" name="Text 8"/>
          <p:cNvSpPr/>
          <p:nvPr/>
        </p:nvSpPr>
        <p:spPr>
          <a:xfrm>
            <a:off x="3007618" y="2874467"/>
            <a:ext cx="4005560" cy="529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Validates user credentials and redirects based on role</a:t>
            </a:r>
            <a:endParaRPr lang="en-US" sz="1292" dirty="0"/>
          </a:p>
        </p:txBody>
      </p:sp>
      <p:sp>
        <p:nvSpPr>
          <p:cNvPr id="11" name="Text 9"/>
          <p:cNvSpPr/>
          <p:nvPr/>
        </p:nvSpPr>
        <p:spPr>
          <a:xfrm>
            <a:off x="7350125" y="2874467"/>
            <a:ext cx="4008735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Select query on user_accounts</a:t>
            </a:r>
            <a:endParaRPr lang="en-US" sz="1292" dirty="0"/>
          </a:p>
        </p:txBody>
      </p:sp>
      <p:sp>
        <p:nvSpPr>
          <p:cNvPr id="12" name="Shape 10"/>
          <p:cNvSpPr/>
          <p:nvPr/>
        </p:nvSpPr>
        <p:spPr>
          <a:xfrm>
            <a:off x="667842" y="3509269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13" name="Text 11"/>
          <p:cNvSpPr/>
          <p:nvPr/>
        </p:nvSpPr>
        <p:spPr>
          <a:xfrm>
            <a:off x="833239" y="3614837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E5E0D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Patient Registration</a:t>
            </a:r>
            <a:endParaRPr lang="en-US" sz="1292" dirty="0"/>
          </a:p>
        </p:txBody>
      </p:sp>
      <p:sp>
        <p:nvSpPr>
          <p:cNvPr id="14" name="Text 12"/>
          <p:cNvSpPr/>
          <p:nvPr/>
        </p:nvSpPr>
        <p:spPr>
          <a:xfrm>
            <a:off x="3007618" y="3614837"/>
            <a:ext cx="400556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Adds new patient record with unique ID</a:t>
            </a:r>
            <a:endParaRPr lang="en-US" sz="1292" dirty="0"/>
          </a:p>
        </p:txBody>
      </p:sp>
      <p:sp>
        <p:nvSpPr>
          <p:cNvPr id="15" name="Text 13"/>
          <p:cNvSpPr/>
          <p:nvPr/>
        </p:nvSpPr>
        <p:spPr>
          <a:xfrm>
            <a:off x="7350125" y="3614837"/>
            <a:ext cx="4008735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Insert into patients, user_accounts</a:t>
            </a:r>
            <a:endParaRPr lang="en-US" sz="1292" dirty="0"/>
          </a:p>
        </p:txBody>
      </p:sp>
      <p:sp>
        <p:nvSpPr>
          <p:cNvPr id="16" name="Shape 14"/>
          <p:cNvSpPr/>
          <p:nvPr/>
        </p:nvSpPr>
        <p:spPr>
          <a:xfrm>
            <a:off x="667842" y="3985022"/>
            <a:ext cx="10856318" cy="4757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17" name="Text 15"/>
          <p:cNvSpPr/>
          <p:nvPr/>
        </p:nvSpPr>
        <p:spPr>
          <a:xfrm>
            <a:off x="833239" y="4090591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E0F5FB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Add Doctor (Admin)</a:t>
            </a:r>
            <a:endParaRPr lang="en-US" sz="1292" dirty="0"/>
          </a:p>
        </p:txBody>
      </p:sp>
      <p:sp>
        <p:nvSpPr>
          <p:cNvPr id="18" name="Text 16"/>
          <p:cNvSpPr/>
          <p:nvPr/>
        </p:nvSpPr>
        <p:spPr>
          <a:xfrm>
            <a:off x="3007618" y="4090591"/>
            <a:ext cx="400556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Stores doctor details and credentials</a:t>
            </a:r>
            <a:endParaRPr lang="en-US" sz="1292" dirty="0"/>
          </a:p>
        </p:txBody>
      </p:sp>
      <p:sp>
        <p:nvSpPr>
          <p:cNvPr id="19" name="Text 17"/>
          <p:cNvSpPr/>
          <p:nvPr/>
        </p:nvSpPr>
        <p:spPr>
          <a:xfrm>
            <a:off x="7350125" y="4090591"/>
            <a:ext cx="4008735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Insert into specialists and user_accounts</a:t>
            </a:r>
            <a:endParaRPr lang="en-US" sz="1292" dirty="0"/>
          </a:p>
        </p:txBody>
      </p:sp>
      <p:sp>
        <p:nvSpPr>
          <p:cNvPr id="20" name="Shape 18"/>
          <p:cNvSpPr/>
          <p:nvPr/>
        </p:nvSpPr>
        <p:spPr>
          <a:xfrm>
            <a:off x="667842" y="4460776"/>
            <a:ext cx="10856318" cy="4757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21" name="Text 19"/>
          <p:cNvSpPr/>
          <p:nvPr/>
        </p:nvSpPr>
        <p:spPr>
          <a:xfrm>
            <a:off x="833239" y="4566344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C4D5EF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Patient History</a:t>
            </a:r>
            <a:endParaRPr lang="en-US" sz="1292" dirty="0"/>
          </a:p>
        </p:txBody>
      </p:sp>
      <p:sp>
        <p:nvSpPr>
          <p:cNvPr id="22" name="Text 20"/>
          <p:cNvSpPr/>
          <p:nvPr/>
        </p:nvSpPr>
        <p:spPr>
          <a:xfrm>
            <a:off x="3007618" y="4566344"/>
            <a:ext cx="400556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Fetch appointments and prescriptions</a:t>
            </a:r>
            <a:endParaRPr lang="en-US" sz="1292" dirty="0"/>
          </a:p>
        </p:txBody>
      </p:sp>
      <p:sp>
        <p:nvSpPr>
          <p:cNvPr id="23" name="Text 21"/>
          <p:cNvSpPr/>
          <p:nvPr/>
        </p:nvSpPr>
        <p:spPr>
          <a:xfrm>
            <a:off x="7350125" y="4566344"/>
            <a:ext cx="4008735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Join appointments and prescriptions</a:t>
            </a:r>
            <a:endParaRPr lang="en-US" sz="1292" dirty="0"/>
          </a:p>
        </p:txBody>
      </p:sp>
      <p:sp>
        <p:nvSpPr>
          <p:cNvPr id="24" name="Shape 22"/>
          <p:cNvSpPr/>
          <p:nvPr/>
        </p:nvSpPr>
        <p:spPr>
          <a:xfrm>
            <a:off x="667842" y="4936531"/>
            <a:ext cx="10856318" cy="4757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AU" sz="1500"/>
          </a:p>
        </p:txBody>
      </p:sp>
      <p:sp>
        <p:nvSpPr>
          <p:cNvPr id="25" name="Text 23"/>
          <p:cNvSpPr/>
          <p:nvPr/>
        </p:nvSpPr>
        <p:spPr>
          <a:xfrm>
            <a:off x="833239" y="5042098"/>
            <a:ext cx="1837432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b="1" dirty="0">
                <a:solidFill>
                  <a:srgbClr val="BFC3CD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Admin Dashboard</a:t>
            </a:r>
            <a:endParaRPr lang="en-US" sz="1292" dirty="0"/>
          </a:p>
        </p:txBody>
      </p:sp>
      <p:sp>
        <p:nvSpPr>
          <p:cNvPr id="26" name="Text 24"/>
          <p:cNvSpPr/>
          <p:nvPr/>
        </p:nvSpPr>
        <p:spPr>
          <a:xfrm>
            <a:off x="3007618" y="5042098"/>
            <a:ext cx="4005560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Displays live counts from database</a:t>
            </a:r>
            <a:endParaRPr lang="en-US" sz="1292" dirty="0"/>
          </a:p>
        </p:txBody>
      </p:sp>
      <p:sp>
        <p:nvSpPr>
          <p:cNvPr id="27" name="Text 25"/>
          <p:cNvSpPr/>
          <p:nvPr/>
        </p:nvSpPr>
        <p:spPr>
          <a:xfrm>
            <a:off x="7350125" y="5042098"/>
            <a:ext cx="4008735" cy="264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083"/>
              </a:lnSpc>
            </a:pPr>
            <a:r>
              <a:rPr lang="en-US" sz="1292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Aggregate SQL queries for analytics</a:t>
            </a:r>
            <a:endParaRPr lang="en-US" sz="1292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2533</Words>
  <Application>Microsoft Office PowerPoint</Application>
  <PresentationFormat>Widescreen</PresentationFormat>
  <Paragraphs>315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Aptos</vt:lpstr>
      <vt:lpstr>Aptos Display</vt:lpstr>
      <vt:lpstr>Arial</vt:lpstr>
      <vt:lpstr>Inter Light</vt:lpstr>
      <vt:lpstr>Montserrat Light</vt:lpstr>
      <vt:lpstr>Montserrat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Ketul Pareshbhai Patel</dc:creator>
  <cp:lastModifiedBy>Ketul Pareshbhai Patel</cp:lastModifiedBy>
  <cp:revision>2</cp:revision>
  <dcterms:created xsi:type="dcterms:W3CDTF">2025-10-15T01:21:34Z</dcterms:created>
  <dcterms:modified xsi:type="dcterms:W3CDTF">2025-10-15T11:37:24Z</dcterms:modified>
</cp:coreProperties>
</file>

<file path=docProps/thumbnail.jpeg>
</file>